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19" r:id="rId2"/>
    <p:sldId id="336" r:id="rId3"/>
    <p:sldId id="341" r:id="rId4"/>
    <p:sldId id="342" r:id="rId5"/>
    <p:sldId id="343" r:id="rId6"/>
    <p:sldId id="331" r:id="rId7"/>
    <p:sldId id="346" r:id="rId8"/>
    <p:sldId id="351" r:id="rId9"/>
    <p:sldId id="353" r:id="rId10"/>
    <p:sldId id="352" r:id="rId11"/>
    <p:sldId id="354" r:id="rId12"/>
    <p:sldId id="355" r:id="rId13"/>
    <p:sldId id="356" r:id="rId14"/>
    <p:sldId id="357" r:id="rId15"/>
    <p:sldId id="304" r:id="rId16"/>
  </p:sldIdLst>
  <p:sldSz cx="9144000" cy="6858000" type="screen4x3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7990" autoAdjust="0"/>
  </p:normalViewPr>
  <p:slideViewPr>
    <p:cSldViewPr>
      <p:cViewPr varScale="1">
        <p:scale>
          <a:sx n="69" d="100"/>
          <a:sy n="69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68F88C59-319B-4332-9A1D-2A62CFCB00D8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B16A41B8-7DC3-4DB6-84E4-E105629EAA3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968B300D-05F0-4B43-940D-46DED5A791AD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9B26CD33-4337-4529-948A-94F6960B237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6CD33-4337-4529-948A-94F6960B2374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title" hasCustomPrompt="1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 dirty="0"/>
              <a:t>Click to add photo album title</a:t>
            </a:r>
          </a:p>
        </p:txBody>
      </p:sp>
      <p:sp>
        <p:nvSpPr>
          <p:cNvPr id="30" name="Rectangle 7"/>
          <p:cNvSpPr>
            <a:spLocks/>
          </p:cNvSpPr>
          <p:nvPr/>
        </p:nvSpPr>
        <p:spPr>
          <a:xfrm>
            <a:off x="453736" y="5181600"/>
            <a:ext cx="8229600" cy="11430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 hasCustomPrompt="1"/>
          </p:nvPr>
        </p:nvSpPr>
        <p:spPr>
          <a:xfrm>
            <a:off x="2133600" y="5133975"/>
            <a:ext cx="6386946" cy="1219200"/>
          </a:xfrm>
        </p:spPr>
        <p:txBody>
          <a:bodyPr vert="horz" tIns="0" anchor="t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date and other details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76844" y="186904"/>
            <a:ext cx="8763000" cy="6213896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3" name="Rectangle 12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466344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7200" y="3403823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63440" y="228600"/>
            <a:ext cx="4023360" cy="3017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28600"/>
            <a:ext cx="4023360" cy="3017520"/>
          </a:xfrm>
        </p:spPr>
        <p:txBody>
          <a:bodyPr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Mix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067300" y="3436620"/>
            <a:ext cx="3649900" cy="2889504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26720" y="384048"/>
            <a:ext cx="4457700" cy="5943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5067300" y="389332"/>
            <a:ext cx="3657600" cy="2887269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7"/>
          <p:cNvSpPr>
            <a:spLocks noGrp="1"/>
          </p:cNvSpPr>
          <p:nvPr>
            <p:ph type="pic" sz="quarter" idx="14"/>
          </p:nvPr>
        </p:nvSpPr>
        <p:spPr>
          <a:xfrm>
            <a:off x="2229297" y="228600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Rectangle 7"/>
          <p:cNvSpPr>
            <a:spLocks noGrp="1"/>
          </p:cNvSpPr>
          <p:nvPr>
            <p:ph type="pic" sz="quarter" idx="26"/>
          </p:nvPr>
        </p:nvSpPr>
        <p:spPr>
          <a:xfrm>
            <a:off x="22292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7"/>
          <p:cNvSpPr>
            <a:spLocks noGrp="1" noChangeAspect="1"/>
          </p:cNvSpPr>
          <p:nvPr>
            <p:ph type="pic" sz="quarter" idx="25"/>
          </p:nvPr>
        </p:nvSpPr>
        <p:spPr>
          <a:xfrm>
            <a:off x="4672217" y="228600"/>
            <a:ext cx="2286000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27"/>
          </p:nvPr>
        </p:nvSpPr>
        <p:spPr>
          <a:xfrm>
            <a:off x="4667697" y="3365392"/>
            <a:ext cx="228521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00497" y="1295400"/>
            <a:ext cx="1676400" cy="1905000"/>
          </a:xfrm>
        </p:spPr>
        <p:txBody>
          <a:bodyPr anchor="b" anchorCtr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6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7086600" y="1295400"/>
            <a:ext cx="1676400" cy="1905000"/>
          </a:xfrm>
        </p:spPr>
        <p:txBody>
          <a:bodyPr anchor="b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8" hasCustomPrompt="1"/>
          </p:nvPr>
        </p:nvSpPr>
        <p:spPr>
          <a:xfrm>
            <a:off x="400497" y="3352800"/>
            <a:ext cx="1676400" cy="1905000"/>
          </a:xfrm>
        </p:spPr>
        <p:txBody>
          <a:bodyPr anchor="t" anchorCtr="0"/>
          <a:lstStyle>
            <a:lvl1pPr marL="0" marR="0" indent="0" algn="r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3" name="Rectangle 7"/>
          <p:cNvSpPr>
            <a:spLocks noGrp="1"/>
          </p:cNvSpPr>
          <p:nvPr>
            <p:ph type="body" sz="quarter" idx="30" hasCustomPrompt="1"/>
          </p:nvPr>
        </p:nvSpPr>
        <p:spPr>
          <a:xfrm>
            <a:off x="7086600" y="3352800"/>
            <a:ext cx="16764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1" name="Rectangle 10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7"/>
          <p:cNvSpPr>
            <a:spLocks noGrp="1"/>
          </p:cNvSpPr>
          <p:nvPr>
            <p:ph type="pic" sz="quarter" idx="14"/>
          </p:nvPr>
        </p:nvSpPr>
        <p:spPr>
          <a:xfrm>
            <a:off x="926821" y="533400"/>
            <a:ext cx="3653297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9268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7"/>
          <p:cNvSpPr>
            <a:spLocks noGrp="1"/>
          </p:cNvSpPr>
          <p:nvPr>
            <p:ph type="pic" sz="quarter" idx="17"/>
          </p:nvPr>
        </p:nvSpPr>
        <p:spPr>
          <a:xfrm>
            <a:off x="4660621" y="5334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/>
          </p:cNvSpPr>
          <p:nvPr>
            <p:ph type="pic" sz="quarter" idx="18"/>
          </p:nvPr>
        </p:nvSpPr>
        <p:spPr>
          <a:xfrm>
            <a:off x="9268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/>
          </p:cNvSpPr>
          <p:nvPr>
            <p:ph type="pic" sz="quarter" idx="19"/>
          </p:nvPr>
        </p:nvSpPr>
        <p:spPr>
          <a:xfrm>
            <a:off x="4660621" y="3352800"/>
            <a:ext cx="3657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/>
          </p:cNvSpPr>
          <p:nvPr>
            <p:ph type="body" sz="quarter" idx="22" hasCustomPrompt="1"/>
          </p:nvPr>
        </p:nvSpPr>
        <p:spPr>
          <a:xfrm>
            <a:off x="9268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8" name="Rectangle 7"/>
          <p:cNvSpPr>
            <a:spLocks noGrp="1"/>
          </p:cNvSpPr>
          <p:nvPr>
            <p:ph type="body" sz="quarter" idx="23" hasCustomPrompt="1"/>
          </p:nvPr>
        </p:nvSpPr>
        <p:spPr>
          <a:xfrm>
            <a:off x="4660621" y="61722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6" name="Rectangle 7"/>
          <p:cNvSpPr>
            <a:spLocks noGrp="1"/>
          </p:cNvSpPr>
          <p:nvPr>
            <p:ph type="body" sz="quarter" idx="24" hasCustomPrompt="1"/>
          </p:nvPr>
        </p:nvSpPr>
        <p:spPr>
          <a:xfrm>
            <a:off x="4660621" y="152400"/>
            <a:ext cx="3657600" cy="304800"/>
          </a:xfrm>
        </p:spPr>
        <p:txBody>
          <a:bodyPr lIns="9144" anchor="t" anchorCtr="0"/>
          <a:lstStyle>
            <a:lvl1pPr marL="0" marR="0" indent="0" algn="l">
              <a:buFontTx/>
              <a:buNone/>
              <a:defRPr sz="16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 Portrait with Larg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1524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1"/>
          </p:nvPr>
        </p:nvSpPr>
        <p:spPr>
          <a:xfrm>
            <a:off x="454660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7"/>
          <p:cNvSpPr>
            <a:spLocks noGrp="1"/>
          </p:cNvSpPr>
          <p:nvPr>
            <p:ph type="pic" sz="quarter" idx="30"/>
          </p:nvPr>
        </p:nvSpPr>
        <p:spPr>
          <a:xfrm>
            <a:off x="2349060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Rectangle 7"/>
          <p:cNvSpPr>
            <a:spLocks noGrp="1"/>
          </p:cNvSpPr>
          <p:nvPr>
            <p:ph type="pic" sz="quarter" idx="32"/>
          </p:nvPr>
        </p:nvSpPr>
        <p:spPr>
          <a:xfrm>
            <a:off x="6740166" y="1524000"/>
            <a:ext cx="2106985" cy="2809311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Rectangle 7"/>
          <p:cNvSpPr>
            <a:spLocks noGrp="1"/>
          </p:cNvSpPr>
          <p:nvPr>
            <p:ph type="body" sz="quarter" idx="29" hasCustomPrompt="1"/>
          </p:nvPr>
        </p:nvSpPr>
        <p:spPr>
          <a:xfrm>
            <a:off x="152400" y="4495800"/>
            <a:ext cx="8763000" cy="1905000"/>
          </a:xfrm>
        </p:spPr>
        <p:txBody>
          <a:bodyPr anchor="t" anchorCtr="0"/>
          <a:lstStyle>
            <a:lvl1pPr marL="0" marR="0" indent="0" algn="l">
              <a:buFontTx/>
              <a:buNone/>
              <a:defRPr sz="2400" baseline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3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4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4-Up: 1 Portrait with  3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7"/>
          <p:cNvSpPr>
            <a:spLocks noGrp="1"/>
          </p:cNvSpPr>
          <p:nvPr>
            <p:ph type="pic" sz="quarter" idx="14"/>
          </p:nvPr>
        </p:nvSpPr>
        <p:spPr>
          <a:xfrm>
            <a:off x="685800" y="257665"/>
            <a:ext cx="4617720" cy="6172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7"/>
          <p:cNvSpPr>
            <a:spLocks noGrp="1" noChangeAspect="1"/>
          </p:cNvSpPr>
          <p:nvPr>
            <p:ph type="pic" sz="quarter" idx="18"/>
          </p:nvPr>
        </p:nvSpPr>
        <p:spPr>
          <a:xfrm>
            <a:off x="5788848" y="257665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7"/>
          <p:cNvSpPr>
            <a:spLocks noGrp="1" noChangeAspect="1"/>
          </p:cNvSpPr>
          <p:nvPr>
            <p:ph type="pic" sz="quarter" idx="22"/>
          </p:nvPr>
        </p:nvSpPr>
        <p:spPr>
          <a:xfrm>
            <a:off x="5788848" y="2432657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7"/>
          <p:cNvSpPr>
            <a:spLocks noGrp="1" noChangeAspect="1"/>
          </p:cNvSpPr>
          <p:nvPr>
            <p:ph type="pic" sz="quarter" idx="23"/>
          </p:nvPr>
        </p:nvSpPr>
        <p:spPr>
          <a:xfrm>
            <a:off x="5788848" y="4607649"/>
            <a:ext cx="2438402" cy="1828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Landscape with 2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/>
          </p:cNvSpPr>
          <p:nvPr>
            <p:ph type="pic" sz="quarter" idx="14"/>
          </p:nvPr>
        </p:nvSpPr>
        <p:spPr>
          <a:xfrm>
            <a:off x="609600" y="34290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Rectangle 7"/>
          <p:cNvSpPr>
            <a:spLocks noGrp="1"/>
          </p:cNvSpPr>
          <p:nvPr>
            <p:ph type="pic" sz="quarter" idx="17"/>
          </p:nvPr>
        </p:nvSpPr>
        <p:spPr>
          <a:xfrm>
            <a:off x="3033848" y="228600"/>
            <a:ext cx="5562600" cy="4171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6"/>
          </p:nvPr>
        </p:nvSpPr>
        <p:spPr>
          <a:xfrm>
            <a:off x="609600" y="228600"/>
            <a:ext cx="2070154" cy="29718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Rectangle 7"/>
          <p:cNvSpPr>
            <a:spLocks noGrp="1" noChangeAspect="1"/>
          </p:cNvSpPr>
          <p:nvPr>
            <p:ph type="pic" sz="quarter" idx="27"/>
          </p:nvPr>
        </p:nvSpPr>
        <p:spPr>
          <a:xfrm>
            <a:off x="5943600" y="4495800"/>
            <a:ext cx="2666999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 noChangeAspect="1"/>
          </p:cNvSpPr>
          <p:nvPr>
            <p:ph type="pic" sz="quarter" idx="28"/>
          </p:nvPr>
        </p:nvSpPr>
        <p:spPr>
          <a:xfrm>
            <a:off x="3033848" y="4495800"/>
            <a:ext cx="2757352" cy="187452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5-Up: 3 Portrait with 2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"/>
          <p:cNvSpPr>
            <a:spLocks noGrp="1"/>
          </p:cNvSpPr>
          <p:nvPr>
            <p:ph type="pic" sz="quarter" idx="26"/>
          </p:nvPr>
        </p:nvSpPr>
        <p:spPr>
          <a:xfrm>
            <a:off x="5121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7"/>
          <p:cNvSpPr>
            <a:spLocks noGrp="1"/>
          </p:cNvSpPr>
          <p:nvPr>
            <p:ph type="pic" sz="quarter" idx="29"/>
          </p:nvPr>
        </p:nvSpPr>
        <p:spPr>
          <a:xfrm>
            <a:off x="51213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Rectangle 7"/>
          <p:cNvSpPr>
            <a:spLocks noGrp="1"/>
          </p:cNvSpPr>
          <p:nvPr>
            <p:ph type="pic" sz="quarter" idx="30"/>
          </p:nvPr>
        </p:nvSpPr>
        <p:spPr>
          <a:xfrm>
            <a:off x="4718374" y="228600"/>
            <a:ext cx="39624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Rectangle 7"/>
          <p:cNvSpPr>
            <a:spLocks noGrp="1"/>
          </p:cNvSpPr>
          <p:nvPr>
            <p:ph type="pic" sz="quarter" idx="27"/>
          </p:nvPr>
        </p:nvSpPr>
        <p:spPr>
          <a:xfrm>
            <a:off x="32934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7"/>
          <p:cNvSpPr>
            <a:spLocks noGrp="1"/>
          </p:cNvSpPr>
          <p:nvPr>
            <p:ph type="pic" sz="quarter" idx="28"/>
          </p:nvPr>
        </p:nvSpPr>
        <p:spPr>
          <a:xfrm>
            <a:off x="6074734" y="3124200"/>
            <a:ext cx="2606040" cy="32766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3050273" y="16002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3048000" y="48768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Squa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¥ل云玗İαЂôÁûÂÚ丫:Pïçtúrê Plå¢éhõlðér 表¥鷗字㌍ 表_W 3"/>
          <p:cNvSpPr>
            <a:spLocks noGrp="1" noChangeAspect="1"/>
          </p:cNvSpPr>
          <p:nvPr>
            <p:ph type="pic" sz="quarter" idx="10"/>
          </p:nvPr>
        </p:nvSpPr>
        <p:spPr>
          <a:xfrm>
            <a:off x="4955273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6" name="W¥ل云玗İαЂôÁûÂÚ丫:Pïçtúrê Plå¢éhõlðér 表¥鷗字㌍ 表_W 5"/>
          <p:cNvSpPr>
            <a:spLocks noGrp="1" noChangeAspect="1"/>
          </p:cNvSpPr>
          <p:nvPr>
            <p:ph type="pic" sz="quarter" idx="14"/>
          </p:nvPr>
        </p:nvSpPr>
        <p:spPr>
          <a:xfrm>
            <a:off x="1143000" y="1371600"/>
            <a:ext cx="3198127" cy="32004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7" name="W¥ل云玗İαЂÕØÚáÛ丫:Téxt Plàçèhòlðêr 表¥鷗字㌍_W 6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W¥ل云玗İαЂÕØÚáÛ丫:Téxt Plàçèhòlðêr 表¥鷗字㌍_W 7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9" name="Rectangle 8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Landscap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/>
          <p:cNvSpPr>
            <a:spLocks noGrp="1" noChangeAspect="1"/>
          </p:cNvSpPr>
          <p:nvPr>
            <p:ph type="pic" sz="quarter" idx="10"/>
          </p:nvPr>
        </p:nvSpPr>
        <p:spPr>
          <a:xfrm>
            <a:off x="914400" y="294590"/>
            <a:ext cx="7467600" cy="56007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lang="en-US" i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lang="en-US" i="0" dirty="0"/>
          </a:p>
        </p:txBody>
      </p:sp>
      <p:sp>
        <p:nvSpPr>
          <p:cNvPr id="7" name="Rectangle 5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6019800"/>
            <a:ext cx="7467600" cy="38100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¥ل云玗İαЂôÁûÂÚ丫:Pïçtúrê Plå¢éhõlðér 表¥鷗字㌍ 表_W 2"/>
          <p:cNvSpPr>
            <a:spLocks noGrp="1"/>
          </p:cNvSpPr>
          <p:nvPr>
            <p:ph type="pic" sz="quarter" idx="30"/>
          </p:nvPr>
        </p:nvSpPr>
        <p:spPr>
          <a:xfrm>
            <a:off x="457200" y="2057400"/>
            <a:ext cx="8229600" cy="274320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W¥ل云玗İαЂÕØÚáÛ丫:Téxt Plàçèhòlðêr 表¥鷗字㌍_W 3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4876800"/>
            <a:ext cx="8229600" cy="1447800"/>
          </a:xfrm>
        </p:spPr>
        <p:txBody>
          <a:bodyPr tIns="91440" rIns="9144" bIns="91440" anchor="t"/>
          <a:lstStyle>
            <a:lvl1pPr marL="0" marR="0" indent="0" algn="l">
              <a:buFontTx/>
              <a:buNone/>
              <a:defRPr sz="1800" i="0"/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31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32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3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3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US" noProof="1"/>
              <a:t>Click to edit Master title style</a:t>
            </a:r>
            <a:endParaRPr lang="en-US"/>
          </a:p>
        </p:txBody>
      </p:sp>
      <p:sp>
        <p:nvSpPr>
          <p:cNvPr id="14" name="Rectangle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/>
          </a:p>
        </p:txBody>
      </p:sp>
      <p:sp>
        <p:nvSpPr>
          <p:cNvPr id="2" name="Rectangle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2EC6F-6501-4E04-BD6C-A8A6CABB2C5B}" type="datetimeFigureOut">
              <a:rPr lang="en-US" smtClean="0"/>
              <a:pPr/>
              <a:t>4/29/2021</a:t>
            </a:fld>
            <a:endParaRPr lang="en-US"/>
          </a:p>
        </p:txBody>
      </p:sp>
      <p:sp>
        <p:nvSpPr>
          <p:cNvPr id="27" name="Rectangle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" name="Rectangl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B0023-0CED-47F7-85AE-654F0B232C2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Portrai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pic" sz="quarter" idx="10"/>
          </p:nvPr>
        </p:nvSpPr>
        <p:spPr>
          <a:xfrm>
            <a:off x="419375" y="233241"/>
            <a:ext cx="4640305" cy="61722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3" name="Rectangle 6"/>
          <p:cNvSpPr>
            <a:spLocks noGrp="1"/>
          </p:cNvSpPr>
          <p:nvPr>
            <p:ph type="body" sz="quarter" idx="11" hasCustomPrompt="1"/>
          </p:nvPr>
        </p:nvSpPr>
        <p:spPr>
          <a:xfrm>
            <a:off x="5257800" y="3048000"/>
            <a:ext cx="3505200" cy="3352800"/>
          </a:xfrm>
        </p:spPr>
        <p:txBody>
          <a:bodyPr tIns="91440" bIns="91440" anchor="b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4" name="Rectangle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6" name="Rectangle 5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andscape (Fullscree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  <a:noFill/>
          <a:ln w="25400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>
              <a:buFontTx/>
              <a:buNone/>
            </a:pPr>
            <a:r>
              <a:rPr lang="en-US" i="0" dirty="0"/>
              <a:t>Click icon</a:t>
            </a:r>
            <a:r>
              <a:rPr lang="en-US" i="0" baseline="0" dirty="0"/>
              <a:t> to add </a:t>
            </a:r>
            <a:r>
              <a:rPr lang="en-US" i="0" dirty="0"/>
              <a:t>full page picture</a:t>
            </a:r>
            <a:endParaRPr lang="en-US" i="0" baseline="0" dirty="0"/>
          </a:p>
          <a:p>
            <a:pPr marL="0" marR="0" indent="0" algn="ctr">
              <a:buFontTx/>
              <a:buNone/>
            </a:pPr>
            <a:endParaRPr lang="en-US" i="0" dirty="0"/>
          </a:p>
          <a:p>
            <a:pPr algn="ctr">
              <a:buFontTx/>
              <a:buNone/>
            </a:pPr>
            <a:endParaRPr lang="en-US" i="0" dirty="0"/>
          </a:p>
          <a:p>
            <a:pPr algn="ctr">
              <a:buFontTx/>
              <a:buNone/>
            </a:pPr>
            <a:endParaRPr lang="en-US" i="0" dirty="0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bum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Grp="1"/>
          </p:cNvSpPr>
          <p:nvPr>
            <p:ph type="title" hasCustomPrompt="1"/>
          </p:nvPr>
        </p:nvSpPr>
        <p:spPr>
          <a:xfrm>
            <a:off x="752670" y="4572000"/>
            <a:ext cx="7781730" cy="990600"/>
          </a:xfrm>
        </p:spPr>
        <p:txBody>
          <a:bodyPr vert="horz" bIns="0" anchor="b" anchorCtr="0"/>
          <a:lstStyle>
            <a:lvl1pPr>
              <a:defRPr baseline="0"/>
            </a:lvl1pPr>
            <a:extLst/>
          </a:lstStyle>
          <a:p>
            <a:r>
              <a:rPr lang="en-US" dirty="0"/>
              <a:t>Click to add section title</a:t>
            </a:r>
          </a:p>
        </p:txBody>
      </p:sp>
      <p:sp>
        <p:nvSpPr>
          <p:cNvPr id="27" name="Rectangle 11"/>
          <p:cNvSpPr>
            <a:spLocks noGrp="1"/>
          </p:cNvSpPr>
          <p:nvPr>
            <p:ph type="body" sz="quarter" idx="14" hasCustomPrompt="1"/>
          </p:nvPr>
        </p:nvSpPr>
        <p:spPr>
          <a:xfrm>
            <a:off x="752670" y="5600700"/>
            <a:ext cx="7772400" cy="838200"/>
          </a:xfrm>
        </p:spPr>
        <p:txBody>
          <a:bodyPr vert="horz" tIns="0"/>
          <a:lstStyle>
            <a:lvl1pPr>
              <a:buFontTx/>
              <a:buNone/>
              <a:defRPr sz="1800"/>
            </a:lvl1pPr>
            <a:extLst/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7" name="Rectangle 6"/>
          <p:cNvSpPr>
            <a:spLocks noGrp="1"/>
          </p:cNvSpPr>
          <p:nvPr>
            <p:ph type="pic" sz="quarter" idx="11"/>
          </p:nvPr>
        </p:nvSpPr>
        <p:spPr>
          <a:xfrm>
            <a:off x="786338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18" name="Rectangle 6"/>
          <p:cNvSpPr>
            <a:spLocks noGrp="1"/>
          </p:cNvSpPr>
          <p:nvPr>
            <p:ph type="pic" sz="quarter" idx="15"/>
          </p:nvPr>
        </p:nvSpPr>
        <p:spPr>
          <a:xfrm>
            <a:off x="3474604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2" name="Rectangle 6"/>
          <p:cNvSpPr>
            <a:spLocks noGrp="1"/>
          </p:cNvSpPr>
          <p:nvPr>
            <p:ph type="pic" sz="quarter" idx="16"/>
          </p:nvPr>
        </p:nvSpPr>
        <p:spPr>
          <a:xfrm>
            <a:off x="6162870" y="2140695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/>
          <a:lstStyle/>
          <a:p>
            <a:pPr algn="ctr">
              <a:buFontTx/>
              <a:buNone/>
            </a:pPr>
            <a:r>
              <a:rPr lang="en-US" sz="2000"/>
              <a:t>Click icon to add picture</a:t>
            </a:r>
            <a:endParaRPr lang="en-US" sz="2000" dirty="0"/>
          </a:p>
        </p:txBody>
      </p:sp>
      <p:sp>
        <p:nvSpPr>
          <p:cNvPr id="8" name="Rectangle 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preserve="1">
  <p:cSld name="2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4722047" y="609600"/>
            <a:ext cx="3431353" cy="4575141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11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1066800" y="609600"/>
            <a:ext cx="3429000" cy="4572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FontTx/>
              <a:buNone/>
            </a:pPr>
            <a:r>
              <a:rPr lang="en-US" sz="2400" i="0"/>
              <a:t>Click icon to add picture</a:t>
            </a:r>
            <a:endParaRPr lang="en-US" sz="2400" i="0" dirty="0"/>
          </a:p>
        </p:txBody>
      </p:sp>
      <p:sp>
        <p:nvSpPr>
          <p:cNvPr id="3" name="Rectangle 7"/>
          <p:cNvSpPr>
            <a:spLocks noGrp="1"/>
          </p:cNvSpPr>
          <p:nvPr>
            <p:ph type="body" sz="quarter" idx="14" hasCustomPrompt="1"/>
          </p:nvPr>
        </p:nvSpPr>
        <p:spPr>
          <a:xfrm>
            <a:off x="10668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5" hasCustomPrompt="1"/>
          </p:nvPr>
        </p:nvSpPr>
        <p:spPr>
          <a:xfrm>
            <a:off x="4724400" y="5334000"/>
            <a:ext cx="3429000" cy="1066800"/>
          </a:xfrm>
        </p:spPr>
        <p:txBody>
          <a:bodyPr lIns="91440"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Landscape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Rectangle 7"/>
          <p:cNvSpPr>
            <a:spLocks noGrp="1" noChangeAspect="1"/>
          </p:cNvSpPr>
          <p:nvPr>
            <p:ph type="pic" sz="quarter" idx="14"/>
          </p:nvPr>
        </p:nvSpPr>
        <p:spPr>
          <a:xfrm>
            <a:off x="457200" y="1676400"/>
            <a:ext cx="4038600" cy="3028950"/>
          </a:xfrm>
          <a:prstGeom prst="rect">
            <a:avLst/>
          </a:prstGeo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rtl="0" latinLnBrk="0"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Rectangle 7"/>
          <p:cNvSpPr>
            <a:spLocks noGrp="1"/>
          </p:cNvSpPr>
          <p:nvPr>
            <p:ph type="body" sz="quarter" idx="16" hasCustomPrompt="1"/>
          </p:nvPr>
        </p:nvSpPr>
        <p:spPr>
          <a:xfrm>
            <a:off x="457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9" name="Rectangle 7"/>
          <p:cNvSpPr>
            <a:spLocks noGrp="1"/>
          </p:cNvSpPr>
          <p:nvPr>
            <p:ph type="body" sz="quarter" idx="17" hasCustomPrompt="1"/>
          </p:nvPr>
        </p:nvSpPr>
        <p:spPr>
          <a:xfrm>
            <a:off x="4648200" y="4857750"/>
            <a:ext cx="4038600" cy="1238250"/>
          </a:xfrm>
        </p:spPr>
        <p:txBody>
          <a:bodyPr rIns="9144"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Up Mixed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7"/>
          <p:cNvSpPr>
            <a:spLocks noGrp="1" noChangeAspect="1"/>
          </p:cNvSpPr>
          <p:nvPr>
            <p:ph type="pic" sz="quarter" idx="11"/>
          </p:nvPr>
        </p:nvSpPr>
        <p:spPr>
          <a:xfrm>
            <a:off x="5141976" y="381000"/>
            <a:ext cx="3773424" cy="2830068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22" name="Rectangle 7"/>
          <p:cNvSpPr>
            <a:spLocks noGrp="1" noChangeAspect="1"/>
          </p:cNvSpPr>
          <p:nvPr>
            <p:ph type="pic" sz="quarter" idx="12"/>
          </p:nvPr>
        </p:nvSpPr>
        <p:spPr>
          <a:xfrm>
            <a:off x="454152" y="381000"/>
            <a:ext cx="4462272" cy="5949696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rtl="0" latinLnBrk="0">
              <a:spcBef>
                <a:spcPct val="20000"/>
              </a:spcBef>
              <a:buClr>
                <a:srgbClr val="D34817"/>
              </a:buClr>
              <a:buSzPct val="85000"/>
              <a:buFontTx/>
              <a:buNone/>
            </a:pPr>
            <a:r>
              <a:rPr lang="en-US" i="0"/>
              <a:t>Click icon to add picture</a:t>
            </a:r>
            <a:endParaRPr lang="en-US" i="0" dirty="0"/>
          </a:p>
        </p:txBody>
      </p:sp>
      <p:sp>
        <p:nvSpPr>
          <p:cNvPr id="11" name="Rectangle 7"/>
          <p:cNvSpPr>
            <a:spLocks noGrp="1"/>
          </p:cNvSpPr>
          <p:nvPr>
            <p:ph type="body" sz="quarter" idx="13" hasCustomPrompt="1"/>
          </p:nvPr>
        </p:nvSpPr>
        <p:spPr>
          <a:xfrm>
            <a:off x="5141976" y="3352800"/>
            <a:ext cx="3773425" cy="2971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-Up Portrait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8"/>
          <p:cNvSpPr>
            <a:spLocks noGrp="1" noChangeAspect="1"/>
          </p:cNvSpPr>
          <p:nvPr>
            <p:ph type="pic" sz="quarter" idx="11"/>
          </p:nvPr>
        </p:nvSpPr>
        <p:spPr>
          <a:xfrm>
            <a:off x="32004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Rectangle 8"/>
          <p:cNvSpPr>
            <a:spLocks noGrp="1" noChangeAspect="1"/>
          </p:cNvSpPr>
          <p:nvPr>
            <p:ph type="pic" sz="quarter" idx="12"/>
          </p:nvPr>
        </p:nvSpPr>
        <p:spPr>
          <a:xfrm>
            <a:off x="6172200" y="1066800"/>
            <a:ext cx="2743200" cy="36576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>
            <a:normAutofit/>
          </a:bodyPr>
          <a:lstStyle>
            <a:lvl1pPr marL="0" marR="0" indent="1588" algn="ctr" rtl="0" latinLnBrk="0">
              <a:spcBef>
                <a:spcPct val="20000"/>
              </a:spcBef>
              <a:buFontTx/>
              <a:buNone/>
              <a:defRPr sz="2400" i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rtl="0" latinLnBrk="0">
              <a:spcBef>
                <a:spcPct val="20000"/>
              </a:spcBef>
              <a:buClr>
                <a:srgbClr val="438086"/>
              </a:buClr>
              <a:buSzPct val="60000"/>
              <a:buFontTx/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6" name="Rectangle 6"/>
          <p:cNvSpPr>
            <a:spLocks noGrp="1"/>
          </p:cNvSpPr>
          <p:nvPr>
            <p:ph type="body" sz="quarter" idx="14" hasCustomPrompt="1"/>
          </p:nvPr>
        </p:nvSpPr>
        <p:spPr>
          <a:xfrm>
            <a:off x="32004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14" name="Rectangle 6"/>
          <p:cNvSpPr>
            <a:spLocks noGrp="1"/>
          </p:cNvSpPr>
          <p:nvPr>
            <p:ph type="body" sz="quarter" idx="15" hasCustomPrompt="1"/>
          </p:nvPr>
        </p:nvSpPr>
        <p:spPr>
          <a:xfrm>
            <a:off x="6172200" y="4876800"/>
            <a:ext cx="2743200" cy="1447800"/>
          </a:xfrm>
        </p:spPr>
        <p:txBody>
          <a:bodyPr anchor="t" anchorCtr="0">
            <a:noAutofit/>
          </a:bodyPr>
          <a:lstStyle>
            <a:lvl1pPr marL="0" marR="0" indent="0" algn="l" rtl="0" latinLnBrk="0">
              <a:spcBef>
                <a:spcPct val="20000"/>
              </a:spcBef>
              <a:buFontTx/>
              <a:buNone/>
              <a:defRPr sz="18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 dirty="0"/>
              <a:t>Click to add caption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6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4936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noProof="1"/>
              <a:t>Click to edit Master title style</a:t>
            </a:r>
            <a:endParaRPr lang="en-US" dirty="0"/>
          </a:p>
        </p:txBody>
      </p:sp>
      <p:sp>
        <p:nvSpPr>
          <p:cNvPr id="13" name="Rectangle 5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  <a:endParaRPr lang="en-US" dirty="0"/>
          </a:p>
        </p:txBody>
      </p:sp>
      <p:sp>
        <p:nvSpPr>
          <p:cNvPr id="29" name="Rectangle 3"/>
          <p:cNvSpPr>
            <a:spLocks noGrp="1"/>
          </p:cNvSpPr>
          <p:nvPr>
            <p:ph type="dt" sz="half" idx="2"/>
          </p:nvPr>
        </p:nvSpPr>
        <p:spPr>
          <a:xfrm>
            <a:off x="66675" y="6559360"/>
            <a:ext cx="2438400" cy="244475"/>
          </a:xfrm>
          <a:prstGeom prst="rect">
            <a:avLst/>
          </a:prstGeom>
        </p:spPr>
        <p:txBody>
          <a:bodyPr anchor="b"/>
          <a:lstStyle>
            <a:lvl1pPr>
              <a:defRPr sz="1200">
                <a:solidFill>
                  <a:schemeClr val="tx2"/>
                </a:solidFill>
              </a:defRPr>
            </a:lvl1pPr>
            <a:extLst/>
          </a:lstStyle>
          <a:p>
            <a:fld id="{F30C84A2-23CF-44F5-B813-5187ED5C7D1C}" type="datetimeFigureOut">
              <a:rPr lang="en-US" sz="1200" smtClean="0">
                <a:solidFill>
                  <a:schemeClr val="tx2"/>
                </a:solidFill>
              </a:rPr>
              <a:pPr/>
              <a:t>4/29/2021</a:t>
            </a:fld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0" name="Rectangle 25"/>
          <p:cNvSpPr>
            <a:spLocks noGrp="1"/>
          </p:cNvSpPr>
          <p:nvPr>
            <p:ph type="ftr" sz="quarter" idx="3"/>
          </p:nvPr>
        </p:nvSpPr>
        <p:spPr>
          <a:xfrm>
            <a:off x="2995653" y="6558153"/>
            <a:ext cx="4648200" cy="246888"/>
          </a:xfrm>
          <a:prstGeom prst="rect">
            <a:avLst/>
          </a:prstGeom>
        </p:spPr>
        <p:txBody>
          <a:bodyPr anchor="b"/>
          <a:lstStyle>
            <a:lvl1pPr algn="ct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ctr"/>
            <a:endParaRPr lang="en-US" sz="1200" dirty="0">
              <a:solidFill>
                <a:schemeClr val="tx2"/>
              </a:solidFill>
            </a:endParaRPr>
          </a:p>
        </p:txBody>
      </p:sp>
      <p:sp>
        <p:nvSpPr>
          <p:cNvPr id="23" name="Rectangle 16"/>
          <p:cNvSpPr>
            <a:spLocks noGrp="1"/>
          </p:cNvSpPr>
          <p:nvPr>
            <p:ph type="sldNum" sz="quarter" idx="4"/>
          </p:nvPr>
        </p:nvSpPr>
        <p:spPr>
          <a:xfrm>
            <a:off x="8172450" y="6559360"/>
            <a:ext cx="914400" cy="24447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tx2"/>
                </a:solidFill>
              </a:defRPr>
            </a:lvl1pPr>
            <a:extLst/>
          </a:lstStyle>
          <a:p>
            <a:pPr algn="r"/>
            <a:fld id="{F99EC173-99AE-4773-AB25-02E469A13EAE}" type="slidenum">
              <a:rPr lang="en-US" sz="1200" smtClean="0">
                <a:solidFill>
                  <a:schemeClr val="tx2"/>
                </a:solidFill>
              </a:rPr>
              <a:pPr algn="r"/>
              <a:t>‹#›</a:t>
            </a:fld>
            <a:endParaRPr lang="en-US" sz="1200" dirty="0">
              <a:solidFill>
                <a:schemeClr val="tx2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xStyles>
    <p:titleStyle>
      <a:lvl1pPr algn="l" rtl="0" eaLnBrk="1" latinLnBrk="0" hangingPunct="1">
        <a:spcBef>
          <a:spcPct val="0"/>
        </a:spcBef>
        <a:buNone/>
        <a:defRPr sz="3200" cap="all" baseline="0">
          <a:solidFill>
            <a:schemeClr val="tx2"/>
          </a:solidFill>
          <a:effectLst>
            <a:outerShdw blurRad="51000" dist="370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  <a:extLst/>
    </p:titleStyle>
    <p:bodyStyle>
      <a:lvl1pPr marL="342900" indent="-342900" algn="l" rtl="0" eaLnBrk="1" latinLnBrk="0" hangingPunct="1">
        <a:spcBef>
          <a:spcPct val="20000"/>
        </a:spcBef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har char="–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har char="–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12" Type="http://schemas.openxmlformats.org/officeDocument/2006/relationships/image" Target="../media/image34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79700F9-B5EF-48E1-B6DB-5AA9148635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6512" y="1548"/>
            <a:ext cx="9180512" cy="6903209"/>
          </a:xfrm>
          <a:prstGeom prst="rect">
            <a:avLst/>
          </a:prstGeom>
          <a:blipFill dpi="0" rotWithShape="1">
            <a:blip r:embed="rId6">
              <a:alphaModFix amt="62000"/>
            </a:blip>
            <a:srcRect/>
            <a:tile tx="0" ty="0" sx="100000" sy="100000" flip="none" algn="tl"/>
          </a:blipFill>
        </p:spPr>
      </p:pic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214282" y="1988840"/>
            <a:ext cx="8298485" cy="1066800"/>
          </a:xfrm>
        </p:spPr>
        <p:txBody>
          <a:bodyPr>
            <a:normAutofit/>
          </a:bodyPr>
          <a:lstStyle/>
          <a:p>
            <a:pPr lvl="0" fontAlgn="base">
              <a:spcAft>
                <a:spcPct val="0"/>
              </a:spcAft>
            </a:pPr>
            <a:r>
              <a:rPr sz="4000" b="1" cap="non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LAPORAN HASIL </a:t>
            </a:r>
            <a:r>
              <a:rPr lang="en-ID" sz="4000" b="1" cap="non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AKSI</a:t>
            </a:r>
            <a:r>
              <a:rPr lang="id-ID" sz="4000" b="1" cap="non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</a:t>
            </a:r>
            <a:r>
              <a:rPr sz="4000" b="1" cap="none" dirty="0">
                <a:solidFill>
                  <a:schemeClr val="accent5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PERUBAHAN</a:t>
            </a:r>
            <a:r>
              <a:rPr sz="4000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Calibri" pitchFamily="34" charset="0"/>
                <a:cs typeface="Aharoni" pitchFamily="2" charset="-79"/>
              </a:rPr>
              <a:t> </a:t>
            </a:r>
            <a:endParaRPr sz="4000" cap="none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Picture 4" descr="D:\New Folder (2)\logo pusdik.jpg"/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197146"/>
            <a:ext cx="1166378" cy="975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24" y="197146"/>
            <a:ext cx="104269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6"/>
          <p:cNvSpPr txBox="1">
            <a:spLocks/>
          </p:cNvSpPr>
          <p:nvPr/>
        </p:nvSpPr>
        <p:spPr>
          <a:xfrm>
            <a:off x="2143108" y="4497150"/>
            <a:ext cx="6386946" cy="1000132"/>
          </a:xfrm>
          <a:prstGeom prst="rect">
            <a:avLst/>
          </a:prstGeom>
          <a:gradFill>
            <a:gsLst>
              <a:gs pos="0">
                <a:schemeClr val="accent1">
                  <a:tint val="75000"/>
                  <a:shade val="85000"/>
                  <a:satMod val="230000"/>
                  <a:alpha val="53000"/>
                </a:schemeClr>
              </a:gs>
              <a:gs pos="25000">
                <a:schemeClr val="accent1">
                  <a:tint val="90000"/>
                  <a:shade val="70000"/>
                  <a:satMod val="220000"/>
                </a:schemeClr>
              </a:gs>
              <a:gs pos="50000">
                <a:schemeClr val="accent1">
                  <a:tint val="90000"/>
                  <a:shade val="58000"/>
                  <a:satMod val="225000"/>
                </a:schemeClr>
              </a:gs>
              <a:gs pos="65000">
                <a:schemeClr val="accent1">
                  <a:tint val="90000"/>
                  <a:shade val="58000"/>
                  <a:satMod val="225000"/>
                </a:schemeClr>
              </a:gs>
              <a:gs pos="80000">
                <a:schemeClr val="accent1">
                  <a:tint val="90000"/>
                  <a:shade val="69000"/>
                  <a:satMod val="220000"/>
                </a:schemeClr>
              </a:gs>
              <a:gs pos="100000">
                <a:schemeClr val="accent1">
                  <a:tint val="77000"/>
                  <a:shade val="80000"/>
                  <a:satMod val="23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t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Oleh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rbel" pitchFamily="34" charset="0"/>
                <a:ea typeface="+mn-ea"/>
                <a:cs typeface="+mn-cs"/>
              </a:rPr>
              <a:t> :</a:t>
            </a:r>
          </a:p>
          <a:p>
            <a:pPr lvl="0" algn="r">
              <a:spcBef>
                <a:spcPct val="20000"/>
              </a:spcBef>
            </a:pPr>
            <a:r>
              <a:rPr lang="en-US" b="1" kern="0" dirty="0">
                <a:solidFill>
                  <a:srgbClr val="FFC000"/>
                </a:solidFill>
                <a:latin typeface="Corbel" pitchFamily="34" charset="0"/>
              </a:rPr>
              <a:t>ABAD SUARNO, ST</a:t>
            </a:r>
          </a:p>
          <a:p>
            <a:pPr lvl="0" algn="r">
              <a:spcBef>
                <a:spcPct val="20000"/>
              </a:spcBef>
            </a:pPr>
            <a:r>
              <a:rPr lang="en-US" b="1" kern="0" dirty="0">
                <a:solidFill>
                  <a:srgbClr val="FFC000"/>
                </a:solidFill>
                <a:latin typeface="Corbel" pitchFamily="34" charset="0"/>
              </a:rPr>
              <a:t>NOSIS </a:t>
            </a:r>
            <a:r>
              <a:rPr lang="en-US" b="1" kern="0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dirty="0">
                <a:solidFill>
                  <a:srgbClr val="FFC000"/>
                </a:solidFill>
              </a:rPr>
              <a:t>20</a:t>
            </a:r>
            <a:r>
              <a:rPr lang="en-ID" dirty="0">
                <a:solidFill>
                  <a:srgbClr val="FFC000"/>
                </a:solidFill>
              </a:rPr>
              <a:t>2101060102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43108" y="2996952"/>
            <a:ext cx="6357982" cy="175432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id-ID" b="1" dirty="0"/>
              <a:t>OPTIMALISASI KINERJA PEGAWAI DALAM </a:t>
            </a:r>
            <a:r>
              <a:rPr lang="en-ID" b="1" dirty="0"/>
              <a:t>MERENCENAKAN</a:t>
            </a:r>
            <a:r>
              <a:rPr lang="id-ID" b="1" dirty="0"/>
              <a:t> PELAKSANAAN PEKERJAAN KONSTRUKSI DENGAN MENGGUNAKAN APLIKASI </a:t>
            </a:r>
            <a:r>
              <a:rPr lang="en-ID" b="1" dirty="0"/>
              <a:t>SIPERABA</a:t>
            </a:r>
            <a:endParaRPr lang="en-US" dirty="0"/>
          </a:p>
          <a:p>
            <a:pPr algn="ctr"/>
            <a:r>
              <a:rPr lang="en-US" b="1" dirty="0"/>
              <a:t>(SISTEM PENGELOLAAN RENCANA  ANGGARAN BIAYA)</a:t>
            </a:r>
            <a:endParaRPr lang="en-US" dirty="0">
              <a:solidFill>
                <a:srgbClr val="002060"/>
              </a:solidFill>
              <a:latin typeface="Corbel" pitchFamily="34" charset="0"/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BB2D0C56-7D98-46C6-A919-7D8675637EB0}"/>
              </a:ext>
            </a:extLst>
          </p:cNvPr>
          <p:cNvSpPr txBox="1">
            <a:spLocks/>
          </p:cNvSpPr>
          <p:nvPr/>
        </p:nvSpPr>
        <p:spPr>
          <a:xfrm>
            <a:off x="-28996" y="5904625"/>
            <a:ext cx="9172996" cy="1000132"/>
          </a:xfrm>
          <a:prstGeom prst="rect">
            <a:avLst/>
          </a:prstGeom>
          <a:gradFill>
            <a:gsLst>
              <a:gs pos="0">
                <a:schemeClr val="accent1">
                  <a:tint val="75000"/>
                  <a:shade val="85000"/>
                  <a:satMod val="230000"/>
                  <a:alpha val="53000"/>
                </a:schemeClr>
              </a:gs>
              <a:gs pos="25000">
                <a:schemeClr val="accent1">
                  <a:tint val="90000"/>
                  <a:shade val="70000"/>
                  <a:satMod val="220000"/>
                </a:schemeClr>
              </a:gs>
              <a:gs pos="50000">
                <a:schemeClr val="accent1">
                  <a:tint val="90000"/>
                  <a:shade val="58000"/>
                  <a:satMod val="225000"/>
                </a:schemeClr>
              </a:gs>
              <a:gs pos="65000">
                <a:schemeClr val="accent1">
                  <a:tint val="90000"/>
                  <a:shade val="58000"/>
                  <a:satMod val="225000"/>
                </a:schemeClr>
              </a:gs>
              <a:gs pos="80000">
                <a:schemeClr val="accent1">
                  <a:tint val="90000"/>
                  <a:shade val="69000"/>
                  <a:satMod val="220000"/>
                </a:schemeClr>
              </a:gs>
              <a:gs pos="100000">
                <a:schemeClr val="accent1">
                  <a:tint val="77000"/>
                  <a:shade val="80000"/>
                  <a:satMod val="230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tIns="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D:\New Folder (2)\logo pusdik.jpg">
            <a:extLst>
              <a:ext uri="{FF2B5EF4-FFF2-40B4-BE49-F238E27FC236}">
                <a16:creationId xmlns:a16="http://schemas.microsoft.com/office/drawing/2014/main" id="{AC586C2F-4A5E-44CE-8CD7-B2BD56AE55C6}"/>
              </a:ext>
            </a:extLst>
          </p:cNvPr>
          <p:cNvPicPr/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5981807"/>
            <a:ext cx="1011030" cy="845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6DC698F-B6C8-410C-80F7-7BC5B6AB5DD4}"/>
              </a:ext>
            </a:extLst>
          </p:cNvPr>
          <p:cNvSpPr/>
          <p:nvPr/>
        </p:nvSpPr>
        <p:spPr>
          <a:xfrm>
            <a:off x="1544167" y="5964363"/>
            <a:ext cx="6911834" cy="964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700" b="1" i="1" dirty="0">
                <a:solidFill>
                  <a:srgbClr val="FFC000"/>
                </a:solidFill>
              </a:rPr>
              <a:t>LEMBAGA PENDIDIKAN DAN PELATIHAN POLRI</a:t>
            </a:r>
          </a:p>
          <a:p>
            <a:pPr algn="ctr"/>
            <a:r>
              <a:rPr lang="en-US" sz="1700" b="1" i="1" dirty="0">
                <a:solidFill>
                  <a:srgbClr val="FFC000"/>
                </a:solidFill>
              </a:rPr>
              <a:t>PUSAT PENDIDIKAN ADMINISTRASI</a:t>
            </a:r>
          </a:p>
          <a:p>
            <a:pPr algn="ctr"/>
            <a:r>
              <a:rPr lang="en-US" sz="1700" b="1" i="1" dirty="0">
                <a:solidFill>
                  <a:srgbClr val="FFC000"/>
                </a:solidFill>
              </a:rPr>
              <a:t>BANDUNG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  <p:bldP spid="8" grpId="0" animBg="1"/>
      <p:bldP spid="11" grpId="0" animBg="1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145FA90F-52AC-4CD3-A3D0-F9B690B388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63" r="19534"/>
          <a:stretch/>
        </p:blipFill>
        <p:spPr>
          <a:xfrm>
            <a:off x="4882519" y="0"/>
            <a:ext cx="4297993" cy="68133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E7A9EB-629D-4E02-A1E5-FC2483D7FC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030" y="0"/>
            <a:ext cx="51435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83599" y="1314916"/>
            <a:ext cx="3816424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/>
              <a:t>Melaporkan</a:t>
            </a:r>
            <a:r>
              <a:rPr lang="en-US" dirty="0"/>
              <a:t> </a:t>
            </a:r>
            <a:r>
              <a:rPr lang="en-US" dirty="0" err="1"/>
              <a:t>hasil</a:t>
            </a:r>
            <a:r>
              <a:rPr lang="en-US" dirty="0"/>
              <a:t> seminar Proposal </a:t>
            </a:r>
            <a:r>
              <a:rPr lang="en-US" dirty="0" err="1"/>
              <a:t>Aksi</a:t>
            </a:r>
            <a:r>
              <a:rPr lang="en-US" dirty="0"/>
              <a:t> </a:t>
            </a:r>
            <a:r>
              <a:rPr lang="en-US" dirty="0" err="1"/>
              <a:t>perubahan</a:t>
            </a:r>
            <a:r>
              <a:rPr lang="en-US" dirty="0"/>
              <a:t> </a:t>
            </a:r>
            <a:r>
              <a:rPr lang="en-US" dirty="0" err="1"/>
              <a:t>kepada</a:t>
            </a:r>
            <a:r>
              <a:rPr lang="en-US" dirty="0"/>
              <a:t> mentor</a:t>
            </a:r>
            <a:endParaRPr lang="en-ID" dirty="0"/>
          </a:p>
        </p:txBody>
      </p:sp>
      <p:sp>
        <p:nvSpPr>
          <p:cNvPr id="6" name="Rectangle 5"/>
          <p:cNvSpPr/>
          <p:nvPr/>
        </p:nvSpPr>
        <p:spPr>
          <a:xfrm>
            <a:off x="483599" y="2214183"/>
            <a:ext cx="3816424" cy="5408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/>
              <a:t>Mengumpulkan</a:t>
            </a:r>
            <a:r>
              <a:rPr lang="en-US" dirty="0"/>
              <a:t> data </a:t>
            </a:r>
            <a:r>
              <a:rPr lang="en-US" dirty="0" err="1"/>
              <a:t>pendukung</a:t>
            </a:r>
            <a:r>
              <a:rPr lang="en-US" dirty="0"/>
              <a:t> </a:t>
            </a:r>
            <a:endParaRPr lang="en-ID" dirty="0"/>
          </a:p>
        </p:txBody>
      </p:sp>
      <p:sp>
        <p:nvSpPr>
          <p:cNvPr id="7" name="Rectangle 6"/>
          <p:cNvSpPr/>
          <p:nvPr/>
        </p:nvSpPr>
        <p:spPr>
          <a:xfrm>
            <a:off x="483599" y="2790247"/>
            <a:ext cx="3816424" cy="9009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Konsultasi dan koordinasi dengan mentor untuk memeinta saran dan arahannya </a:t>
            </a:r>
            <a:endParaRPr lang="en-ID" dirty="0"/>
          </a:p>
        </p:txBody>
      </p:sp>
      <p:sp>
        <p:nvSpPr>
          <p:cNvPr id="8" name="Rectangle 7"/>
          <p:cNvSpPr/>
          <p:nvPr/>
        </p:nvSpPr>
        <p:spPr>
          <a:xfrm>
            <a:off x="467544" y="3726351"/>
            <a:ext cx="3816424" cy="9009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/>
              <a:t>Penandatanganan SK Kepala Dinas tentang Penunjukan Tim Efektif</a:t>
            </a:r>
            <a:endParaRPr lang="en-ID" dirty="0"/>
          </a:p>
        </p:txBody>
      </p:sp>
      <p:sp>
        <p:nvSpPr>
          <p:cNvPr id="9" name="Rectangle 8"/>
          <p:cNvSpPr/>
          <p:nvPr/>
        </p:nvSpPr>
        <p:spPr>
          <a:xfrm>
            <a:off x="467544" y="548680"/>
            <a:ext cx="3816424" cy="5626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/>
              <a:t>Perencanaan</a:t>
            </a:r>
            <a:r>
              <a:rPr lang="en-US" b="1" dirty="0"/>
              <a:t> </a:t>
            </a:r>
            <a:r>
              <a:rPr lang="en-US" b="1" i="1" dirty="0"/>
              <a:t>(Planning)</a:t>
            </a:r>
            <a:endParaRPr lang="en-ID" dirty="0"/>
          </a:p>
        </p:txBody>
      </p:sp>
      <p:sp>
        <p:nvSpPr>
          <p:cNvPr id="10" name="Rectangle 9"/>
          <p:cNvSpPr/>
          <p:nvPr/>
        </p:nvSpPr>
        <p:spPr>
          <a:xfrm>
            <a:off x="4932040" y="1283414"/>
            <a:ext cx="3816424" cy="86409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dirty="0" err="1"/>
              <a:t>Penyusunan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 </a:t>
            </a:r>
            <a:r>
              <a:rPr lang="en-ID" dirty="0" err="1"/>
              <a:t>Panduan</a:t>
            </a:r>
            <a:endParaRPr lang="en-ID" dirty="0"/>
          </a:p>
        </p:txBody>
      </p:sp>
      <p:sp>
        <p:nvSpPr>
          <p:cNvPr id="11" name="Rectangle 10"/>
          <p:cNvSpPr/>
          <p:nvPr/>
        </p:nvSpPr>
        <p:spPr>
          <a:xfrm>
            <a:off x="4932040" y="2182681"/>
            <a:ext cx="3816424" cy="54089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dirty="0" err="1"/>
              <a:t>Penandatanganan</a:t>
            </a:r>
            <a:r>
              <a:rPr lang="en-ID" dirty="0"/>
              <a:t> </a:t>
            </a:r>
            <a:r>
              <a:rPr lang="en-ID" dirty="0" err="1"/>
              <a:t>Buku</a:t>
            </a:r>
            <a:r>
              <a:rPr lang="en-ID" dirty="0"/>
              <a:t> </a:t>
            </a:r>
            <a:r>
              <a:rPr lang="en-ID" dirty="0" err="1"/>
              <a:t>Panduan</a:t>
            </a:r>
            <a:endParaRPr lang="en-ID" dirty="0"/>
          </a:p>
        </p:txBody>
      </p:sp>
      <p:sp>
        <p:nvSpPr>
          <p:cNvPr id="12" name="Rectangle 11"/>
          <p:cNvSpPr/>
          <p:nvPr/>
        </p:nvSpPr>
        <p:spPr>
          <a:xfrm>
            <a:off x="4932040" y="2758745"/>
            <a:ext cx="3816424" cy="9009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AU" dirty="0" err="1"/>
              <a:t>Pembuatan</a:t>
            </a:r>
            <a:r>
              <a:rPr lang="en-AU" dirty="0"/>
              <a:t> </a:t>
            </a:r>
            <a:r>
              <a:rPr lang="en-AU" dirty="0" err="1"/>
              <a:t>aplikasi</a:t>
            </a:r>
            <a:r>
              <a:rPr lang="en-AU" dirty="0"/>
              <a:t> </a:t>
            </a:r>
            <a:r>
              <a:rPr lang="en-AU" dirty="0" err="1"/>
              <a:t>oleh</a:t>
            </a:r>
            <a:r>
              <a:rPr lang="en-AU" dirty="0"/>
              <a:t> Tim IT</a:t>
            </a:r>
            <a:endParaRPr lang="en-ID" dirty="0"/>
          </a:p>
        </p:txBody>
      </p:sp>
      <p:sp>
        <p:nvSpPr>
          <p:cNvPr id="13" name="Rectangle 12"/>
          <p:cNvSpPr/>
          <p:nvPr/>
        </p:nvSpPr>
        <p:spPr>
          <a:xfrm>
            <a:off x="4932040" y="3585106"/>
            <a:ext cx="3816424" cy="90093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dirty="0" err="1"/>
              <a:t>Pengujian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Penyempurnaan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SIPERABA </a:t>
            </a:r>
            <a:r>
              <a:rPr lang="en-ID" dirty="0" err="1"/>
              <a:t>dengan</a:t>
            </a:r>
            <a:r>
              <a:rPr lang="en-ID" dirty="0"/>
              <a:t> Tim </a:t>
            </a:r>
            <a:r>
              <a:rPr lang="en-ID" dirty="0" err="1"/>
              <a:t>Efektif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Tim IT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915985" y="552950"/>
            <a:ext cx="3816424" cy="56268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err="1"/>
              <a:t>Pelaksanaan</a:t>
            </a:r>
            <a:r>
              <a:rPr lang="en-US" b="1" i="1" dirty="0"/>
              <a:t> (Actuating)</a:t>
            </a:r>
            <a:endParaRPr lang="en-ID" dirty="0"/>
          </a:p>
        </p:txBody>
      </p:sp>
      <p:sp>
        <p:nvSpPr>
          <p:cNvPr id="15" name="Rectangle 14"/>
          <p:cNvSpPr/>
          <p:nvPr/>
        </p:nvSpPr>
        <p:spPr>
          <a:xfrm>
            <a:off x="4896660" y="4461176"/>
            <a:ext cx="3816424" cy="4232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dirty="0" err="1"/>
              <a:t>Persiapan</a:t>
            </a:r>
            <a:r>
              <a:rPr lang="en-ID" dirty="0"/>
              <a:t> </a:t>
            </a:r>
            <a:r>
              <a:rPr lang="en-ID" dirty="0" err="1"/>
              <a:t>Sosialisasi</a:t>
            </a:r>
            <a:endParaRPr lang="en-ID" dirty="0"/>
          </a:p>
        </p:txBody>
      </p:sp>
      <p:sp>
        <p:nvSpPr>
          <p:cNvPr id="16" name="Rectangle 15"/>
          <p:cNvSpPr/>
          <p:nvPr/>
        </p:nvSpPr>
        <p:spPr>
          <a:xfrm>
            <a:off x="4896660" y="4921288"/>
            <a:ext cx="3816424" cy="587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dirty="0" err="1"/>
              <a:t>Sosialisasi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pelatihan</a:t>
            </a:r>
            <a:r>
              <a:rPr lang="en-ID" dirty="0"/>
              <a:t> </a:t>
            </a:r>
            <a:r>
              <a:rPr lang="en-ID" dirty="0" err="1"/>
              <a:t>Aplikasi</a:t>
            </a:r>
            <a:r>
              <a:rPr lang="en-ID" dirty="0"/>
              <a:t> SIPERABA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894103" y="5533808"/>
            <a:ext cx="3816424" cy="117591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ID" dirty="0" err="1"/>
              <a:t>Melaksanakan</a:t>
            </a:r>
            <a:r>
              <a:rPr lang="en-ID" dirty="0"/>
              <a:t> </a:t>
            </a:r>
            <a:r>
              <a:rPr lang="en-ID" dirty="0" err="1"/>
              <a:t>rapat</a:t>
            </a:r>
            <a:r>
              <a:rPr lang="en-ID" dirty="0"/>
              <a:t> </a:t>
            </a:r>
            <a:r>
              <a:rPr lang="en-ID" dirty="0" err="1"/>
              <a:t>dengan</a:t>
            </a:r>
            <a:r>
              <a:rPr lang="en-ID" dirty="0"/>
              <a:t> </a:t>
            </a:r>
            <a:r>
              <a:rPr lang="en-ID" dirty="0" err="1"/>
              <a:t>tim</a:t>
            </a:r>
            <a:r>
              <a:rPr lang="en-ID" dirty="0"/>
              <a:t> </a:t>
            </a:r>
            <a:r>
              <a:rPr lang="en-ID" dirty="0" err="1"/>
              <a:t>efektif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stakeholder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rangka</a:t>
            </a:r>
            <a:r>
              <a:rPr lang="en-ID" dirty="0"/>
              <a:t> </a:t>
            </a:r>
            <a:r>
              <a:rPr lang="en-ID" dirty="0" err="1"/>
              <a:t>persiapan</a:t>
            </a:r>
            <a:r>
              <a:rPr lang="en-ID" dirty="0"/>
              <a:t> </a:t>
            </a:r>
            <a:r>
              <a:rPr lang="en-ID" dirty="0" err="1"/>
              <a:t>pengimplementasian</a:t>
            </a:r>
            <a:endParaRPr lang="en-ID" dirty="0"/>
          </a:p>
        </p:txBody>
      </p:sp>
      <p:sp>
        <p:nvSpPr>
          <p:cNvPr id="22" name="Rectangle 21"/>
          <p:cNvSpPr/>
          <p:nvPr/>
        </p:nvSpPr>
        <p:spPr>
          <a:xfrm>
            <a:off x="467544" y="5615211"/>
            <a:ext cx="3816424" cy="5054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/>
              <a:t>Konsultasi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Mentor</a:t>
            </a:r>
            <a:endParaRPr lang="en-ID" dirty="0"/>
          </a:p>
        </p:txBody>
      </p:sp>
      <p:sp>
        <p:nvSpPr>
          <p:cNvPr id="24" name="Rectangle 23"/>
          <p:cNvSpPr/>
          <p:nvPr/>
        </p:nvSpPr>
        <p:spPr>
          <a:xfrm>
            <a:off x="520138" y="6307922"/>
            <a:ext cx="3816424" cy="5054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err="1"/>
              <a:t>Implemetasi</a:t>
            </a:r>
            <a:r>
              <a:rPr lang="en-US" dirty="0"/>
              <a:t> 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SIPERABA</a:t>
            </a:r>
            <a:endParaRPr lang="en-ID" dirty="0"/>
          </a:p>
        </p:txBody>
      </p:sp>
      <p:sp>
        <p:nvSpPr>
          <p:cNvPr id="25" name="Down Arrow 24"/>
          <p:cNvSpPr/>
          <p:nvPr/>
        </p:nvSpPr>
        <p:spPr>
          <a:xfrm>
            <a:off x="1907704" y="1115637"/>
            <a:ext cx="468052" cy="19348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6" name="Down Arrow 25"/>
          <p:cNvSpPr/>
          <p:nvPr/>
        </p:nvSpPr>
        <p:spPr>
          <a:xfrm>
            <a:off x="6622281" y="1158160"/>
            <a:ext cx="468052" cy="19348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7" name="Down Arrow 26"/>
          <p:cNvSpPr/>
          <p:nvPr/>
        </p:nvSpPr>
        <p:spPr>
          <a:xfrm rot="5400000">
            <a:off x="4422857" y="5726524"/>
            <a:ext cx="468052" cy="19348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8" name="Down Arrow 27"/>
          <p:cNvSpPr/>
          <p:nvPr/>
        </p:nvSpPr>
        <p:spPr>
          <a:xfrm>
            <a:off x="1907703" y="6156197"/>
            <a:ext cx="468052" cy="19348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29" name="Text Placeholder 4"/>
          <p:cNvSpPr txBox="1">
            <a:spLocks/>
          </p:cNvSpPr>
          <p:nvPr/>
        </p:nvSpPr>
        <p:spPr>
          <a:xfrm>
            <a:off x="520138" y="0"/>
            <a:ext cx="8042868" cy="384043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har char="–"/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ctr">
              <a:buFontTx/>
              <a:buNone/>
            </a:pPr>
            <a:r>
              <a:rPr lang="fi-FI" sz="2000" b="1" kern="0" dirty="0"/>
              <a:t>Pentahapan Aksi Perubahan </a:t>
            </a:r>
            <a:endParaRPr lang="en-US" sz="2000" b="1" kern="0" dirty="0"/>
          </a:p>
        </p:txBody>
      </p:sp>
    </p:spTree>
    <p:extLst>
      <p:ext uri="{BB962C8B-B14F-4D97-AF65-F5344CB8AC3E}">
        <p14:creationId xmlns:p14="http://schemas.microsoft.com/office/powerpoint/2010/main" val="11516838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919FECD-D2B1-4AD4-BE1A-E60A7A7C1E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58"/>
            <a:ext cx="9144000" cy="688695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022EA6B-9EBF-43BF-B03C-DE46E9ABD204}"/>
              </a:ext>
            </a:extLst>
          </p:cNvPr>
          <p:cNvSpPr/>
          <p:nvPr/>
        </p:nvSpPr>
        <p:spPr>
          <a:xfrm>
            <a:off x="1043608" y="5182862"/>
            <a:ext cx="3240360" cy="1414788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pic>
        <p:nvPicPr>
          <p:cNvPr id="3" name="image4.png">
            <a:extLst>
              <a:ext uri="{FF2B5EF4-FFF2-40B4-BE49-F238E27FC236}">
                <a16:creationId xmlns:a16="http://schemas.microsoft.com/office/drawing/2014/main" id="{E6310A9B-A2B7-4338-8712-E3E4D829F45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7160" y="908050"/>
            <a:ext cx="4464496" cy="399644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8E606C-C3C7-4C4D-9276-156B0DE55F94}"/>
              </a:ext>
            </a:extLst>
          </p:cNvPr>
          <p:cNvSpPr txBox="1">
            <a:spLocks/>
          </p:cNvSpPr>
          <p:nvPr/>
        </p:nvSpPr>
        <p:spPr>
          <a:xfrm>
            <a:off x="1545346" y="86043"/>
            <a:ext cx="6912619" cy="6477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just"/>
            <a:r>
              <a:rPr lang="en-US" sz="2400" kern="0" dirty="0">
                <a:solidFill>
                  <a:srgbClr val="CC00CC"/>
                </a:solidFill>
              </a:rPr>
              <a:t>Tata </a:t>
            </a:r>
            <a:r>
              <a:rPr lang="en-US" sz="2400" kern="0" dirty="0" err="1">
                <a:solidFill>
                  <a:srgbClr val="CC00CC"/>
                </a:solidFill>
              </a:rPr>
              <a:t>Kelola</a:t>
            </a:r>
            <a:r>
              <a:rPr lang="en-US" sz="2400" kern="0" dirty="0">
                <a:solidFill>
                  <a:srgbClr val="CC00CC"/>
                </a:solidFill>
              </a:rPr>
              <a:t> </a:t>
            </a:r>
            <a:r>
              <a:rPr lang="en-US" sz="2400" kern="0" dirty="0" err="1">
                <a:solidFill>
                  <a:srgbClr val="CC00CC"/>
                </a:solidFill>
              </a:rPr>
              <a:t>aksi</a:t>
            </a:r>
            <a:r>
              <a:rPr lang="en-US" sz="2400" kern="0" dirty="0">
                <a:solidFill>
                  <a:srgbClr val="CC00CC"/>
                </a:solidFill>
              </a:rPr>
              <a:t> </a:t>
            </a:r>
            <a:r>
              <a:rPr lang="en-US" sz="2400" kern="0" dirty="0" err="1">
                <a:solidFill>
                  <a:srgbClr val="CC00CC"/>
                </a:solidFill>
              </a:rPr>
              <a:t>Perubahan</a:t>
            </a:r>
            <a:endParaRPr lang="en-ID" sz="2400" kern="0" dirty="0">
              <a:solidFill>
                <a:srgbClr val="CC00CC"/>
              </a:solidFill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7F233075-583E-4832-B865-AB09E8E07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085097"/>
              </p:ext>
            </p:extLst>
          </p:nvPr>
        </p:nvGraphicFramePr>
        <p:xfrm>
          <a:off x="5201165" y="1473868"/>
          <a:ext cx="3743325" cy="39964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3325">
                  <a:extLst>
                    <a:ext uri="{9D8B030D-6E8A-4147-A177-3AD203B41FA5}">
                      <a16:colId xmlns:a16="http://schemas.microsoft.com/office/drawing/2014/main" val="2172444584"/>
                    </a:ext>
                  </a:extLst>
                </a:gridCol>
              </a:tblGrid>
              <a:tr h="834554"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id-ID" sz="1400" b="1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Mentor / Sponsor :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R="10795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Dedi</a:t>
                      </a:r>
                      <a:r>
                        <a:rPr lang="en-US" sz="1400" baseline="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baseline="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Komara</a:t>
                      </a:r>
                      <a:r>
                        <a:rPr lang="en-US" sz="1400" baseline="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, ST, </a:t>
                      </a:r>
                      <a:r>
                        <a:rPr lang="en-US" sz="1400" baseline="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M.Si</a:t>
                      </a:r>
                      <a:endParaRPr lang="en-US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R="10795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Kepala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Infrastruktur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Permukiman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59862909"/>
                  </a:ext>
                </a:extLst>
              </a:tr>
              <a:tr h="1030003"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b="1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Action</a:t>
                      </a:r>
                      <a:r>
                        <a:rPr lang="id-ID" sz="1400" b="1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Leader :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Abad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Suarno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, ST.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Kepala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Seksi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Drainase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dan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Infrastruktur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Jalan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Lingkungan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Permukiman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075987"/>
                  </a:ext>
                </a:extLst>
              </a:tr>
              <a:tr h="796705">
                <a:tc>
                  <a:txBody>
                    <a:bodyPr/>
                    <a:lstStyle/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id-ID" sz="1400" b="1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Coach : 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534" i="0" kern="1200" dirty="0">
                          <a:solidFill>
                            <a:srgbClr val="6633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AKBP RENDROKO BHUWONO, </a:t>
                      </a:r>
                      <a:r>
                        <a:rPr lang="en-US" sz="1534" i="0" kern="1200" dirty="0" err="1">
                          <a:solidFill>
                            <a:srgbClr val="6633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S.Pd</a:t>
                      </a:r>
                      <a:r>
                        <a:rPr lang="en-US" sz="1534" i="0" kern="1200" dirty="0">
                          <a:solidFill>
                            <a:srgbClr val="6633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id-ID" sz="1400" i="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FF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9834325"/>
                  </a:ext>
                </a:extLst>
              </a:tr>
              <a:tr h="793609">
                <a:tc>
                  <a:txBody>
                    <a:bodyPr/>
                    <a:lstStyle/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Tim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Kerja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:</a:t>
                      </a:r>
                    </a:p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JFU pada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Bidang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Infrastruktur</a:t>
                      </a:r>
                      <a:r>
                        <a:rPr lang="en-US" sz="1400" dirty="0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 </a:t>
                      </a:r>
                      <a:r>
                        <a:rPr lang="en-US" sz="1400" dirty="0" err="1">
                          <a:solidFill>
                            <a:srgbClr val="663300"/>
                          </a:solidFill>
                          <a:latin typeface="Arial Narrow" pitchFamily="34" charset="0"/>
                          <a:ea typeface="Times New Roman"/>
                        </a:rPr>
                        <a:t>Permukiman</a:t>
                      </a: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E1FC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62897"/>
                  </a:ext>
                </a:extLst>
              </a:tr>
              <a:tr h="541573">
                <a:tc>
                  <a:txBody>
                    <a:bodyPr/>
                    <a:lstStyle/>
                    <a:p>
                      <a:pPr marR="10795" indent="21590" algn="ctr">
                        <a:lnSpc>
                          <a:spcPct val="100000"/>
                        </a:lnSpc>
                        <a:spcAft>
                          <a:spcPts val="300"/>
                        </a:spcAft>
                      </a:pPr>
                      <a:endParaRPr lang="id-ID" sz="1400" dirty="0">
                        <a:solidFill>
                          <a:srgbClr val="663300"/>
                        </a:solidFill>
                        <a:latin typeface="Arial Narrow" pitchFamily="34" charset="0"/>
                        <a:ea typeface="Times New Roman"/>
                      </a:endParaRPr>
                    </a:p>
                  </a:txBody>
                  <a:tcPr marL="68580" marR="68580" marT="0" marB="0"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4988553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9B714521-3484-4EA9-B41D-645948003278}"/>
              </a:ext>
            </a:extLst>
          </p:cNvPr>
          <p:cNvSpPr/>
          <p:nvPr/>
        </p:nvSpPr>
        <p:spPr>
          <a:xfrm>
            <a:off x="1043608" y="5182862"/>
            <a:ext cx="12012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-5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Keterangan</a:t>
            </a:r>
            <a:r>
              <a:rPr lang="en-US" sz="1400" spc="-5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: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A64DF1A-3A58-41A4-86B0-C0A824EDED07}"/>
              </a:ext>
            </a:extLst>
          </p:cNvPr>
          <p:cNvCxnSpPr/>
          <p:nvPr/>
        </p:nvCxnSpPr>
        <p:spPr>
          <a:xfrm>
            <a:off x="1187624" y="5733256"/>
            <a:ext cx="1296144" cy="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A57B5E0-5C3D-4236-88C8-43D9113AD21E}"/>
              </a:ext>
            </a:extLst>
          </p:cNvPr>
          <p:cNvCxnSpPr/>
          <p:nvPr/>
        </p:nvCxnSpPr>
        <p:spPr>
          <a:xfrm>
            <a:off x="1187624" y="6165304"/>
            <a:ext cx="1296144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3B95DAB9-886F-4040-B2F7-CCC9465602E2}"/>
              </a:ext>
            </a:extLst>
          </p:cNvPr>
          <p:cNvSpPr/>
          <p:nvPr/>
        </p:nvSpPr>
        <p:spPr>
          <a:xfrm>
            <a:off x="2644499" y="5467866"/>
            <a:ext cx="132023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-5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Garis</a:t>
            </a:r>
            <a:r>
              <a:rPr lang="en-US" sz="1400" spc="-5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5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Perintah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61A79CB-3E82-43AA-A80F-05EF62CE4883}"/>
              </a:ext>
            </a:extLst>
          </p:cNvPr>
          <p:cNvSpPr/>
          <p:nvPr/>
        </p:nvSpPr>
        <p:spPr>
          <a:xfrm>
            <a:off x="2657629" y="5949280"/>
            <a:ext cx="14792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spc="-5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Garis</a:t>
            </a:r>
            <a:r>
              <a:rPr lang="en-US" sz="1400" spc="-5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sz="1400" spc="-5" dirty="0" err="1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Konsultasi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5F90200-6EA0-4662-B576-92609C2EB723}"/>
              </a:ext>
            </a:extLst>
          </p:cNvPr>
          <p:cNvSpPr/>
          <p:nvPr/>
        </p:nvSpPr>
        <p:spPr>
          <a:xfrm>
            <a:off x="2151024" y="2909443"/>
            <a:ext cx="1152853" cy="4475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bg1"/>
                </a:solidFill>
              </a:rPr>
              <a:t>Action Leader</a:t>
            </a:r>
          </a:p>
        </p:txBody>
      </p:sp>
    </p:spTree>
    <p:extLst>
      <p:ext uri="{BB962C8B-B14F-4D97-AF65-F5344CB8AC3E}">
        <p14:creationId xmlns:p14="http://schemas.microsoft.com/office/powerpoint/2010/main" val="10001008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35F0BF-B7A0-4BD8-8078-7D9E3971FF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50"/>
            <a:ext cx="9144000" cy="664670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8E606C-C3C7-4C4D-9276-156B0DE55F94}"/>
              </a:ext>
            </a:extLst>
          </p:cNvPr>
          <p:cNvSpPr txBox="1">
            <a:spLocks/>
          </p:cNvSpPr>
          <p:nvPr/>
        </p:nvSpPr>
        <p:spPr>
          <a:xfrm>
            <a:off x="2123729" y="188640"/>
            <a:ext cx="5112568" cy="576064"/>
          </a:xfrm>
          <a:prstGeom prst="rect">
            <a:avLst/>
          </a:prstGeom>
          <a:solidFill>
            <a:schemeClr val="tx1"/>
          </a:solidFill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just"/>
            <a:r>
              <a:rPr lang="en-US" sz="2400" b="1" kern="0" dirty="0" err="1">
                <a:solidFill>
                  <a:srgbClr val="0070C0"/>
                </a:solidFill>
              </a:rPr>
              <a:t>Capaian</a:t>
            </a:r>
            <a:r>
              <a:rPr lang="en-US" sz="2400" b="1" kern="0" dirty="0">
                <a:solidFill>
                  <a:srgbClr val="0070C0"/>
                </a:solidFill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</a:rPr>
              <a:t>aksi</a:t>
            </a:r>
            <a:r>
              <a:rPr lang="en-US" sz="2400" b="1" kern="0" dirty="0">
                <a:solidFill>
                  <a:srgbClr val="0070C0"/>
                </a:solidFill>
              </a:rPr>
              <a:t> </a:t>
            </a:r>
            <a:r>
              <a:rPr lang="en-US" sz="2400" b="1" kern="0" dirty="0" err="1">
                <a:solidFill>
                  <a:srgbClr val="0070C0"/>
                </a:solidFill>
              </a:rPr>
              <a:t>Perubahan</a:t>
            </a:r>
            <a:endParaRPr lang="en-ID" sz="2400" b="1" kern="0" dirty="0">
              <a:solidFill>
                <a:srgbClr val="0070C0"/>
              </a:solidFill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624DC00E-EEB8-4E23-84C7-F8F6A46C33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354079"/>
              </p:ext>
            </p:extLst>
          </p:nvPr>
        </p:nvGraphicFramePr>
        <p:xfrm>
          <a:off x="152165" y="1052736"/>
          <a:ext cx="8305800" cy="3679037"/>
        </p:xfrm>
        <a:graphic>
          <a:graphicData uri="http://schemas.openxmlformats.org/drawingml/2006/table">
            <a:tbl>
              <a:tblPr firstRow="1" bandRow="1"/>
              <a:tblGrid>
                <a:gridCol w="7818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935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0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id-ID" sz="1600" dirty="0"/>
                        <a:t>NO.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id-ID" sz="1600" dirty="0"/>
                        <a:t>URAIAN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b="1" kern="1200">
                          <a:solidFill>
                            <a:schemeClr val="lt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id-ID" sz="1600" dirty="0"/>
                        <a:t>CAPAIAN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id-ID" sz="1600" dirty="0"/>
                        <a:t>1.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Pembentukan  Tim Efektif</a:t>
                      </a:r>
                      <a:endParaRPr lang="id-ID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id-ID" sz="1600" dirty="0"/>
                        <a:t>100%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2</a:t>
                      </a:r>
                      <a:r>
                        <a:rPr lang="id-ID" sz="1600" dirty="0"/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Terwujudnya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SIPERABA (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Sistem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Pengelolaan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Rencana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Anggaran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Biaya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)</a:t>
                      </a:r>
                      <a:endParaRPr lang="id-ID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100%</a:t>
                      </a:r>
                    </a:p>
                    <a:p>
                      <a:pPr algn="ctr"/>
                      <a:endParaRPr lang="id-ID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3</a:t>
                      </a:r>
                      <a:r>
                        <a:rPr lang="id-ID" sz="1600" dirty="0"/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Terwujudnya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panduan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pedoman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SIPERABA</a:t>
                      </a:r>
                      <a:endParaRPr lang="id-ID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100%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4</a:t>
                      </a:r>
                      <a:r>
                        <a:rPr lang="id-ID" sz="1600" dirty="0"/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Terlaksananya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id-ID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Sosialisasi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SIPERABA</a:t>
                      </a:r>
                      <a:r>
                        <a:rPr lang="id-ID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dan Buku Pedoman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id-ID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100%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723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5</a:t>
                      </a:r>
                      <a:r>
                        <a:rPr lang="id-ID" sz="1600" dirty="0"/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Implementasi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SIPERABA</a:t>
                      </a:r>
                      <a:endParaRPr lang="id-ID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100%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6</a:t>
                      </a:r>
                      <a:r>
                        <a:rPr lang="id-ID" sz="1600" dirty="0"/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id-ID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Monitoring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penggunaan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SIPERABA</a:t>
                      </a:r>
                      <a:endParaRPr lang="id-ID" sz="1600" dirty="0"/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100%</a:t>
                      </a:r>
                    </a:p>
                  </a:txBody>
                  <a:tcPr>
                    <a:lnL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1533"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algn="ctr"/>
                      <a:r>
                        <a:rPr lang="en-US" sz="1600" dirty="0"/>
                        <a:t>7</a:t>
                      </a:r>
                      <a:r>
                        <a:rPr lang="id-ID" sz="1600" dirty="0"/>
                        <a:t>.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manfaat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34" kern="1200" dirty="0" err="1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Aplikasi</a:t>
                      </a:r>
                      <a:r>
                        <a:rPr lang="en-US" sz="1534" kern="1200" dirty="0">
                          <a:solidFill>
                            <a:schemeClr val="dk1"/>
                          </a:solidFill>
                          <a:effectLst/>
                          <a:latin typeface="Georgia"/>
                          <a:ea typeface="+mn-ea"/>
                          <a:cs typeface="+mn-cs"/>
                        </a:rPr>
                        <a:t> SIPERABA</a:t>
                      </a:r>
                      <a:endParaRPr lang="id-ID" sz="16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>
                      <a:lvl1pPr marL="0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1pPr>
                      <a:lvl2pPr marL="389586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2pPr>
                      <a:lvl3pPr marL="779173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3pPr>
                      <a:lvl4pPr marL="1168759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4pPr>
                      <a:lvl5pPr marL="1558345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5pPr>
                      <a:lvl6pPr marL="1947932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6pPr>
                      <a:lvl7pPr marL="2337518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7pPr>
                      <a:lvl8pPr marL="2727104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8pPr>
                      <a:lvl9pPr marL="3116691" algn="l" defTabSz="779173" rtl="0" eaLnBrk="1" latinLnBrk="0" hangingPunct="1">
                        <a:defRPr sz="1534" kern="1200">
                          <a:solidFill>
                            <a:schemeClr val="dk1"/>
                          </a:solidFill>
                          <a:latin typeface="Georgia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d-ID" sz="1600" dirty="0"/>
                        <a:t>100%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387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14403C-EAFC-42EB-9E72-8A338560A3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2998" y="29796"/>
            <a:ext cx="9131001" cy="68282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8E606C-C3C7-4C4D-9276-156B0DE55F94}"/>
              </a:ext>
            </a:extLst>
          </p:cNvPr>
          <p:cNvSpPr txBox="1">
            <a:spLocks/>
          </p:cNvSpPr>
          <p:nvPr/>
        </p:nvSpPr>
        <p:spPr>
          <a:xfrm>
            <a:off x="1115690" y="269489"/>
            <a:ext cx="6912619" cy="6477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2400" kern="0" dirty="0" err="1">
                <a:solidFill>
                  <a:schemeClr val="tx1"/>
                </a:solidFill>
              </a:rPr>
              <a:t>Simpulan</a:t>
            </a:r>
            <a:r>
              <a:rPr lang="en-US" sz="2400" kern="0" dirty="0">
                <a:solidFill>
                  <a:schemeClr val="tx1"/>
                </a:solidFill>
              </a:rPr>
              <a:t> &amp; </a:t>
            </a:r>
            <a:r>
              <a:rPr lang="en-US" sz="2400" kern="0" dirty="0" err="1">
                <a:solidFill>
                  <a:schemeClr val="tx1"/>
                </a:solidFill>
              </a:rPr>
              <a:t>rekomendasi</a:t>
            </a:r>
            <a:endParaRPr lang="en-ID" sz="2400" kern="0" dirty="0">
              <a:solidFill>
                <a:schemeClr val="tx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361BFA4-71AC-4009-8A17-9D607845812B}"/>
              </a:ext>
            </a:extLst>
          </p:cNvPr>
          <p:cNvSpPr/>
          <p:nvPr/>
        </p:nvSpPr>
        <p:spPr>
          <a:xfrm>
            <a:off x="529887" y="946913"/>
            <a:ext cx="3750263" cy="4801314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u="sng" dirty="0" err="1">
                <a:solidFill>
                  <a:schemeClr val="bg1"/>
                </a:solidFill>
              </a:rPr>
              <a:t>Simpulan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en-US" dirty="0" err="1">
                <a:solidFill>
                  <a:schemeClr val="bg1"/>
                </a:solidFill>
              </a:rPr>
              <a:t>Implementasi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Proyek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perubahan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dapat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memberikan</a:t>
            </a:r>
            <a:r>
              <a:rPr lang="en-US" dirty="0">
                <a:solidFill>
                  <a:schemeClr val="bg1"/>
                </a:solidFill>
              </a:rPr>
              <a:t> :</a:t>
            </a:r>
          </a:p>
          <a:p>
            <a:pPr marL="342900" indent="-342900" algn="just"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Kemudahan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chemeClr val="bg1"/>
                </a:solidFill>
              </a:rPr>
              <a:t>dalam </a:t>
            </a:r>
            <a:r>
              <a:rPr lang="en-US" dirty="0" err="1">
                <a:solidFill>
                  <a:schemeClr val="bg1"/>
                </a:solidFill>
              </a:rPr>
              <a:t>Perencanaan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Pelaksanaan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Pekerjaan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Konstruksi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Pengelolaan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Rencana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Anggaran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Biaya</a:t>
            </a:r>
            <a:r>
              <a:rPr lang="en-US" dirty="0">
                <a:solidFill>
                  <a:schemeClr val="bg1"/>
                </a:solidFill>
              </a:rPr>
              <a:t>. </a:t>
            </a:r>
          </a:p>
          <a:p>
            <a:pPr marL="342900" indent="-342900" algn="just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id-ID" dirty="0">
                <a:solidFill>
                  <a:schemeClr val="bg1"/>
                </a:solidFill>
              </a:rPr>
              <a:t>ptimal</a:t>
            </a:r>
            <a:r>
              <a:rPr lang="en-US" dirty="0" err="1">
                <a:solidFill>
                  <a:schemeClr val="bg1"/>
                </a:solidFill>
              </a:rPr>
              <a:t>nya</a:t>
            </a:r>
            <a:r>
              <a:rPr lang="id-ID" dirty="0">
                <a:solidFill>
                  <a:schemeClr val="bg1"/>
                </a:solidFill>
              </a:rPr>
              <a:t> semua proses pelaksanaan </a:t>
            </a:r>
            <a:r>
              <a:rPr lang="en-US" dirty="0" err="1">
                <a:solidFill>
                  <a:schemeClr val="bg1"/>
                </a:solidFill>
              </a:rPr>
              <a:t>perkerjaan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konstruksi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dalam</a:t>
            </a:r>
            <a:r>
              <a:rPr lang="id-ID" dirty="0">
                <a:solidFill>
                  <a:schemeClr val="bg1"/>
                </a:solidFill>
              </a:rPr>
              <a:t> Penyusunan Kebutuhan Anggaran.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 algn="just">
              <a:buAutoNum type="arabicPeriod"/>
            </a:pPr>
            <a:r>
              <a:rPr lang="en-US" dirty="0" err="1">
                <a:solidFill>
                  <a:schemeClr val="bg1"/>
                </a:solidFill>
              </a:rPr>
              <a:t>Meningkatnya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chemeClr val="bg1"/>
                </a:solidFill>
              </a:rPr>
              <a:t>kinerja Bidang </a:t>
            </a:r>
            <a:r>
              <a:rPr lang="en-US" dirty="0" err="1">
                <a:solidFill>
                  <a:schemeClr val="bg1"/>
                </a:solidFill>
              </a:rPr>
              <a:t>Infrastruktur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Permukiman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chemeClr val="bg1"/>
                </a:solidFill>
              </a:rPr>
              <a:t>atas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chemeClr val="bg1"/>
                </a:solidFill>
              </a:rPr>
              <a:t>kebermanfaataan </a:t>
            </a:r>
            <a:r>
              <a:rPr lang="en-US" dirty="0">
                <a:solidFill>
                  <a:schemeClr val="bg1"/>
                </a:solidFill>
              </a:rPr>
              <a:t>SIPERABA.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2B98920-81C1-4AD5-8F69-F2ABCCB77A84}"/>
              </a:ext>
            </a:extLst>
          </p:cNvPr>
          <p:cNvSpPr/>
          <p:nvPr/>
        </p:nvSpPr>
        <p:spPr>
          <a:xfrm>
            <a:off x="4926193" y="946913"/>
            <a:ext cx="3750263" cy="4247317"/>
          </a:xfrm>
          <a:prstGeom prst="rect">
            <a:avLst/>
          </a:prstGeom>
          <a:solidFill>
            <a:srgbClr val="92D050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u="sng" dirty="0" err="1">
                <a:solidFill>
                  <a:schemeClr val="bg1"/>
                </a:solidFill>
              </a:rPr>
              <a:t>Rekomendasi</a:t>
            </a:r>
            <a:r>
              <a:rPr lang="en-US" b="1" u="sng" dirty="0">
                <a:solidFill>
                  <a:schemeClr val="bg1"/>
                </a:solidFill>
              </a:rPr>
              <a:t> </a:t>
            </a:r>
          </a:p>
          <a:p>
            <a:pPr algn="just"/>
            <a:r>
              <a:rPr lang="id-ID" dirty="0">
                <a:solidFill>
                  <a:schemeClr val="bg1"/>
                </a:solidFill>
              </a:rPr>
              <a:t>Kurikulum </a:t>
            </a:r>
            <a:r>
              <a:rPr lang="en-US" dirty="0">
                <a:solidFill>
                  <a:schemeClr val="bg1"/>
                </a:solidFill>
              </a:rPr>
              <a:t>PKP</a:t>
            </a:r>
            <a:r>
              <a:rPr lang="id-ID" dirty="0">
                <a:solidFill>
                  <a:schemeClr val="bg1"/>
                </a:solidFill>
              </a:rPr>
              <a:t> dengan pola baru menuntut peserta didik untuk lebih kreatif dan inovatif dalam implementasi </a:t>
            </a:r>
            <a:r>
              <a:rPr lang="en-US" dirty="0" err="1">
                <a:solidFill>
                  <a:schemeClr val="bg1"/>
                </a:solidFill>
              </a:rPr>
              <a:t>aksi</a:t>
            </a:r>
            <a:r>
              <a:rPr lang="id-ID" dirty="0">
                <a:solidFill>
                  <a:schemeClr val="bg1"/>
                </a:solidFill>
              </a:rPr>
              <a:t>  perubahan, untuk itu peserta didik tentunya membutuhkan waktu yang cukup lapang untuk mengembangkan kreativitasnya</a:t>
            </a:r>
            <a:r>
              <a:rPr lang="en-US" dirty="0">
                <a:solidFill>
                  <a:schemeClr val="bg1"/>
                </a:solidFill>
              </a:rPr>
              <a:t>. P</a:t>
            </a:r>
            <a:r>
              <a:rPr lang="id-ID" dirty="0">
                <a:solidFill>
                  <a:schemeClr val="bg1"/>
                </a:solidFill>
              </a:rPr>
              <a:t>enulis menyarankan sebaiknya </a:t>
            </a:r>
            <a:r>
              <a:rPr lang="en-US" dirty="0" err="1">
                <a:solidFill>
                  <a:schemeClr val="bg1"/>
                </a:solidFill>
              </a:rPr>
              <a:t>peserta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id-ID" dirty="0">
                <a:solidFill>
                  <a:schemeClr val="bg1"/>
                </a:solidFill>
              </a:rPr>
              <a:t>dibebastugaskan dari tugas keseharian di kantor agar bisa lebih fokus dan lebih kreatif dalam mewujudkan </a:t>
            </a:r>
            <a:r>
              <a:rPr lang="en-US" dirty="0" err="1">
                <a:solidFill>
                  <a:schemeClr val="bg1"/>
                </a:solidFill>
              </a:rPr>
              <a:t>aksi</a:t>
            </a:r>
            <a:r>
              <a:rPr lang="id-ID" dirty="0">
                <a:solidFill>
                  <a:schemeClr val="bg1"/>
                </a:solidFill>
              </a:rPr>
              <a:t> perubahannya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09353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14403C-EAFC-42EB-9E72-8A338560A3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447" y="0"/>
            <a:ext cx="9131001" cy="68282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78E606C-C3C7-4C4D-9276-156B0DE55F94}"/>
              </a:ext>
            </a:extLst>
          </p:cNvPr>
          <p:cNvSpPr txBox="1">
            <a:spLocks/>
          </p:cNvSpPr>
          <p:nvPr/>
        </p:nvSpPr>
        <p:spPr>
          <a:xfrm>
            <a:off x="1386673" y="188640"/>
            <a:ext cx="6912619" cy="647700"/>
          </a:xfrm>
          <a:prstGeom prst="rect">
            <a:avLst/>
          </a:prstGeom>
        </p:spPr>
        <p:txBody>
          <a:bodyPr/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algn="ctr"/>
            <a:r>
              <a:rPr lang="en-US" sz="2400" kern="0" dirty="0" err="1">
                <a:solidFill>
                  <a:schemeClr val="tx1"/>
                </a:solidFill>
              </a:rPr>
              <a:t>Dokumentasi</a:t>
            </a:r>
            <a:r>
              <a:rPr lang="en-US" sz="2400" kern="0" dirty="0">
                <a:solidFill>
                  <a:schemeClr val="tx1"/>
                </a:solidFill>
              </a:rPr>
              <a:t> </a:t>
            </a:r>
            <a:r>
              <a:rPr lang="en-US" sz="2400" kern="0" dirty="0" err="1">
                <a:solidFill>
                  <a:schemeClr val="tx1"/>
                </a:solidFill>
              </a:rPr>
              <a:t>dukungan</a:t>
            </a:r>
            <a:endParaRPr lang="en-ID" sz="2400" kern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D36998-85E4-45EC-91D7-E792BDAA6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" y="764704"/>
            <a:ext cx="3751948" cy="30963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8F2DB65-2BD9-456F-941E-941490B853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16" y="768714"/>
            <a:ext cx="2771059" cy="15163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5A9004-32E4-497D-8354-40294D0D1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r="18174"/>
          <a:stretch/>
        </p:blipFill>
        <p:spPr>
          <a:xfrm>
            <a:off x="3800116" y="2285099"/>
            <a:ext cx="2771059" cy="16456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E6158CB-90AE-4C2F-A021-BD527994B4B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47" y="2165499"/>
            <a:ext cx="2543957" cy="123620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5DB0951-2F76-4682-8ABE-F06D74BF0C8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1843" y="3401704"/>
            <a:ext cx="2514446" cy="1222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3821702-1C2B-47EF-873F-E8AEA069B99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75" y="764704"/>
            <a:ext cx="2543959" cy="138869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7A52EE6-6D07-4A8F-9E45-2419C0BB5C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" y="3861049"/>
            <a:ext cx="3689786" cy="26516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6153BC2-CB4E-4F95-98B6-09DAA5DF29A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353" y="4598456"/>
            <a:ext cx="3995936" cy="19424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54D65FC-EE3A-4BCB-9092-46DDA8FD4F0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496" y="4882808"/>
            <a:ext cx="3352857" cy="162986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2E3887F-3516-41C7-9EF9-903EFAC7645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233" y="3865900"/>
            <a:ext cx="2417459" cy="11751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1D8415A-B2D3-4AAB-8ADA-61715A3FD20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38" y="3921131"/>
            <a:ext cx="1497438" cy="72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33090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4500570"/>
            <a:ext cx="8247063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A46F3A-83F0-4246-86BF-57D964665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285728"/>
            <a:ext cx="8572560" cy="523220"/>
          </a:xfrm>
          <a:prstGeom prst="rect">
            <a:avLst/>
          </a:prstGeom>
          <a:solidFill>
            <a:schemeClr val="accent1">
              <a:alpha val="12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LATAR BELAKANG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314253"/>
              </p:ext>
            </p:extLst>
          </p:nvPr>
        </p:nvGraphicFramePr>
        <p:xfrm>
          <a:off x="214282" y="980729"/>
          <a:ext cx="8572560" cy="386078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33030">
                  <a:extLst>
                    <a:ext uri="{9D8B030D-6E8A-4147-A177-3AD203B41FA5}">
                      <a16:colId xmlns:a16="http://schemas.microsoft.com/office/drawing/2014/main" val="1890611221"/>
                    </a:ext>
                  </a:extLst>
                </a:gridCol>
                <a:gridCol w="2990790">
                  <a:extLst>
                    <a:ext uri="{9D8B030D-6E8A-4147-A177-3AD203B41FA5}">
                      <a16:colId xmlns:a16="http://schemas.microsoft.com/office/drawing/2014/main" val="261865860"/>
                    </a:ext>
                  </a:extLst>
                </a:gridCol>
                <a:gridCol w="2272244">
                  <a:extLst>
                    <a:ext uri="{9D8B030D-6E8A-4147-A177-3AD203B41FA5}">
                      <a16:colId xmlns:a16="http://schemas.microsoft.com/office/drawing/2014/main" val="3518033653"/>
                    </a:ext>
                  </a:extLst>
                </a:gridCol>
                <a:gridCol w="2676496">
                  <a:extLst>
                    <a:ext uri="{9D8B030D-6E8A-4147-A177-3AD203B41FA5}">
                      <a16:colId xmlns:a16="http://schemas.microsoft.com/office/drawing/2014/main" val="1522938762"/>
                    </a:ext>
                  </a:extLst>
                </a:gridCol>
              </a:tblGrid>
              <a:tr h="5020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800">
                          <a:effectLst/>
                        </a:rPr>
                        <a:t>No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KONDISI SAAT INI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APLIKASI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KONDISI YANG DIHARAPKAN</a:t>
                      </a:r>
                      <a:endParaRPr lang="en-US" sz="1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2250399"/>
                  </a:ext>
                </a:extLst>
              </a:tr>
              <a:tr h="19870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ID" sz="800">
                          <a:effectLst/>
                        </a:rPr>
                        <a:t>1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lambannya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pembuatan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laporan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RAB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maupun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lainnya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dikarenakan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masih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kurang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optimalnya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pelaksanaan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yang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disebabkan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oleh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dilaksanakan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manual.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SIPERABA  (SISTEM PENGELOLAAN RENCANA  ANGGARAN BIAYA)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Pembuatan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laporan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baik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RAB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maupun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kelengkapan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lainnya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pekerjaan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konstruksi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menjadi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lebih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cepat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optimal,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dikarenakan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proses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telah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menggunakan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aplikasi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tidak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dilaksanakan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secara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manual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lagi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tint val="40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9791261"/>
                  </a:ext>
                </a:extLst>
              </a:tr>
              <a:tr h="125522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d-ID" sz="800">
                          <a:effectLst/>
                        </a:rPr>
                        <a:t>2</a:t>
                      </a:r>
                      <a:endParaRPr lang="en-US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alpha val="64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Belum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tersedianya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basis data 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Drainase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Jalan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pada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Drainase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Infrastruktur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Jalan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Permukiman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ID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Tersedianya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basis data 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Perencanaan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Jalan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Drainase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pada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seksi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Drainase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Infrastruktur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Jalan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Lingkungan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Permukiman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1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47475" marR="47475" marT="0" marB="0" anchor="ctr">
                    <a:solidFill>
                      <a:schemeClr val="accent1">
                        <a:tint val="20000"/>
                        <a:alpha val="64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121208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01523" y="5520000"/>
            <a:ext cx="7598078" cy="1008112"/>
          </a:xfrm>
          <a:prstGeom prst="rect">
            <a:avLst/>
          </a:prstGeom>
          <a:solidFill>
            <a:schemeClr val="accent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ID" dirty="0" err="1"/>
              <a:t>aplikasi</a:t>
            </a:r>
            <a:r>
              <a:rPr lang="en-ID" dirty="0"/>
              <a:t> </a:t>
            </a:r>
            <a:r>
              <a:rPr lang="en-ID" dirty="0" err="1"/>
              <a:t>sebagai</a:t>
            </a:r>
            <a:r>
              <a:rPr lang="en-ID" dirty="0"/>
              <a:t> </a:t>
            </a:r>
            <a:r>
              <a:rPr lang="en-ID" dirty="0" err="1"/>
              <a:t>penyimpanan</a:t>
            </a:r>
            <a:r>
              <a:rPr lang="en-ID" dirty="0"/>
              <a:t> data yang </a:t>
            </a:r>
            <a:r>
              <a:rPr lang="en-ID" dirty="0" err="1"/>
              <a:t>saling</a:t>
            </a:r>
            <a:r>
              <a:rPr lang="en-ID" dirty="0"/>
              <a:t> </a:t>
            </a:r>
            <a:r>
              <a:rPr lang="en-ID" dirty="0" err="1"/>
              <a:t>terintegrasi</a:t>
            </a:r>
            <a:r>
              <a:rPr lang="en-ID" dirty="0"/>
              <a:t>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mempermudah</a:t>
            </a:r>
            <a:r>
              <a:rPr lang="en-ID" dirty="0"/>
              <a:t> </a:t>
            </a:r>
            <a:r>
              <a:rPr lang="en-ID" dirty="0" err="1"/>
              <a:t>kinerja</a:t>
            </a:r>
            <a:r>
              <a:rPr lang="en-ID" dirty="0"/>
              <a:t> </a:t>
            </a:r>
            <a:r>
              <a:rPr lang="en-ID" dirty="0" err="1"/>
              <a:t>ke</a:t>
            </a:r>
            <a:r>
              <a:rPr lang="en-ID" dirty="0"/>
              <a:t> </a:t>
            </a:r>
            <a:r>
              <a:rPr lang="en-ID" dirty="0" err="1"/>
              <a:t>infrastruktur</a:t>
            </a:r>
            <a:r>
              <a:rPr lang="en-ID" dirty="0"/>
              <a:t> </a:t>
            </a:r>
            <a:r>
              <a:rPr lang="en-ID" dirty="0" err="1"/>
              <a:t>permukiman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pengolahan</a:t>
            </a:r>
            <a:r>
              <a:rPr lang="en-ID" dirty="0"/>
              <a:t>, </a:t>
            </a:r>
            <a:r>
              <a:rPr lang="en-ID" dirty="0" err="1"/>
              <a:t>penyimpanan</a:t>
            </a:r>
            <a:r>
              <a:rPr lang="en-ID" dirty="0"/>
              <a:t> data </a:t>
            </a:r>
            <a:r>
              <a:rPr lang="en-ID" dirty="0" err="1"/>
              <a:t>dan</a:t>
            </a:r>
            <a:r>
              <a:rPr lang="en-ID" dirty="0"/>
              <a:t> </a:t>
            </a:r>
            <a:r>
              <a:rPr lang="en-ID" dirty="0" err="1"/>
              <a:t>dapat</a:t>
            </a:r>
            <a:r>
              <a:rPr lang="en-ID" dirty="0"/>
              <a:t> </a:t>
            </a:r>
            <a:r>
              <a:rPr lang="en-ID" dirty="0" err="1"/>
              <a:t>tercapainya</a:t>
            </a:r>
            <a:r>
              <a:rPr lang="en-ID" dirty="0"/>
              <a:t> </a:t>
            </a:r>
            <a:r>
              <a:rPr lang="en-ID" dirty="0" err="1"/>
              <a:t>tujuan</a:t>
            </a:r>
            <a:r>
              <a:rPr lang="en-ID" dirty="0"/>
              <a:t> </a:t>
            </a:r>
            <a:r>
              <a:rPr lang="en-ID" dirty="0" err="1"/>
              <a:t>dalam</a:t>
            </a:r>
            <a:r>
              <a:rPr lang="en-ID" dirty="0"/>
              <a:t> </a:t>
            </a:r>
            <a:r>
              <a:rPr lang="en-ID" dirty="0" err="1"/>
              <a:t>hal</a:t>
            </a:r>
            <a:r>
              <a:rPr lang="en-ID" dirty="0"/>
              <a:t> </a:t>
            </a:r>
            <a:r>
              <a:rPr lang="en-ID" dirty="0" err="1"/>
              <a:t>penyelenggaraan</a:t>
            </a:r>
            <a:r>
              <a:rPr lang="en-ID" dirty="0"/>
              <a:t> </a:t>
            </a:r>
            <a:r>
              <a:rPr lang="en-ID" dirty="0" err="1"/>
              <a:t>kegiatan</a:t>
            </a:r>
            <a:endParaRPr lang="en-ID" dirty="0"/>
          </a:p>
        </p:txBody>
      </p:sp>
      <p:sp>
        <p:nvSpPr>
          <p:cNvPr id="14" name="Curved Left Arrow 13"/>
          <p:cNvSpPr/>
          <p:nvPr/>
        </p:nvSpPr>
        <p:spPr>
          <a:xfrm rot="16200000">
            <a:off x="4630126" y="-95027"/>
            <a:ext cx="531820" cy="2520280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  <p:sp>
        <p:nvSpPr>
          <p:cNvPr id="4" name="Curved Left Arrow 3"/>
          <p:cNvSpPr/>
          <p:nvPr/>
        </p:nvSpPr>
        <p:spPr>
          <a:xfrm rot="5400000">
            <a:off x="5365472" y="4602966"/>
            <a:ext cx="1221368" cy="1656184"/>
          </a:xfrm>
          <a:prstGeom prst="curvedLeftArrow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C3800E-4330-4F37-B220-2417E8475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05" y="0"/>
            <a:ext cx="9177405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225948"/>
            <a:ext cx="8572560" cy="523220"/>
          </a:xfrm>
          <a:prstGeom prst="rect">
            <a:avLst/>
          </a:prstGeom>
          <a:solidFill>
            <a:schemeClr val="accent1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INOVASI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62829" y="3090055"/>
            <a:ext cx="8572559" cy="1569660"/>
          </a:xfrm>
          <a:prstGeom prst="rect">
            <a:avLst/>
          </a:prstGeom>
          <a:gradFill>
            <a:gsLst>
              <a:gs pos="0">
                <a:schemeClr val="accent3">
                  <a:tint val="30000"/>
                  <a:satMod val="250000"/>
                </a:schemeClr>
              </a:gs>
              <a:gs pos="72000">
                <a:schemeClr val="accent3">
                  <a:tint val="75000"/>
                  <a:satMod val="210000"/>
                </a:schemeClr>
              </a:gs>
              <a:gs pos="100000">
                <a:schemeClr val="accent3">
                  <a:tint val="85000"/>
                  <a:satMod val="210000"/>
                </a:schemeClr>
              </a:gs>
            </a:gsLst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Terwujudnya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pelaksanaan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dalam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membuat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aplikasi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data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Pembuatan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buku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panduan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dalam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pengolahan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data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dalam</a:t>
            </a:r>
            <a:r>
              <a:rPr lang="en-US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perencanaan</a:t>
            </a:r>
            <a:endParaRPr lang="en-US" sz="28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29994" y="4983372"/>
            <a:ext cx="7429552" cy="369332"/>
          </a:xfrm>
          <a:prstGeom prst="rect">
            <a:avLst/>
          </a:prstGeom>
          <a:solidFill>
            <a:schemeClr val="accent3">
              <a:lumMod val="60000"/>
              <a:lumOff val="40000"/>
              <a:alpha val="76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Aplikasi</a:t>
            </a:r>
            <a:r>
              <a:rPr lang="en-US" dirty="0"/>
              <a:t> SIPERABA (</a:t>
            </a:r>
            <a:r>
              <a:rPr lang="en-US" dirty="0" err="1"/>
              <a:t>Sistem</a:t>
            </a:r>
            <a:r>
              <a:rPr lang="en-US" dirty="0"/>
              <a:t> </a:t>
            </a:r>
            <a:r>
              <a:rPr lang="id-ID" dirty="0"/>
              <a:t>Pengelolaan Rencana Anggaran Biaya</a:t>
            </a:r>
            <a:r>
              <a:rPr lang="en-US" dirty="0"/>
              <a:t>)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87152" y="5756266"/>
            <a:ext cx="7277336" cy="646331"/>
          </a:xfrm>
          <a:prstGeom prst="rect">
            <a:avLst/>
          </a:prstGeom>
          <a:solidFill>
            <a:schemeClr val="accent3">
              <a:lumMod val="60000"/>
              <a:lumOff val="40000"/>
              <a:alpha val="76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/>
              <a:t>Pembuatan</a:t>
            </a:r>
            <a:r>
              <a:rPr lang="en-US" dirty="0"/>
              <a:t> </a:t>
            </a:r>
            <a:r>
              <a:rPr lang="en-US" dirty="0" err="1"/>
              <a:t>buku</a:t>
            </a:r>
            <a:r>
              <a:rPr lang="en-US" dirty="0"/>
              <a:t> </a:t>
            </a:r>
            <a:r>
              <a:rPr lang="en-US" dirty="0" err="1"/>
              <a:t>panduan</a:t>
            </a:r>
            <a:r>
              <a:rPr lang="en-US" dirty="0"/>
              <a:t> </a:t>
            </a:r>
            <a:r>
              <a:rPr lang="en-US" dirty="0" err="1"/>
              <a:t>Pelaksanaan</a:t>
            </a:r>
            <a:r>
              <a:rPr lang="en-US" dirty="0"/>
              <a:t> </a:t>
            </a:r>
            <a:r>
              <a:rPr lang="en-US" dirty="0" err="1"/>
              <a:t>Pengendalian</a:t>
            </a:r>
            <a:r>
              <a:rPr lang="en-US" dirty="0"/>
              <a:t> </a:t>
            </a:r>
            <a:r>
              <a:rPr lang="en-US" dirty="0" err="1"/>
              <a:t>menggunakan</a:t>
            </a:r>
            <a:r>
              <a:rPr lang="en-US" dirty="0"/>
              <a:t> </a:t>
            </a:r>
            <a:r>
              <a:rPr lang="en-US" dirty="0" err="1"/>
              <a:t>Aplikasi</a:t>
            </a:r>
            <a:r>
              <a:rPr lang="en-US" dirty="0"/>
              <a:t> SIPERAB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472738" y="4846567"/>
            <a:ext cx="642942" cy="64294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687052" y="5733256"/>
            <a:ext cx="642942" cy="642942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A1918836-18BA-4343-943E-56C9065BC9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502"/>
            <a:ext cx="9144000" cy="684349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285728"/>
            <a:ext cx="8572560" cy="523220"/>
          </a:xfrm>
          <a:prstGeom prst="rect">
            <a:avLst/>
          </a:prstGeom>
          <a:solidFill>
            <a:schemeClr val="accent1">
              <a:alpha val="47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TUJUAN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8572560" cy="461665"/>
          </a:xfrm>
          <a:prstGeom prst="rect">
            <a:avLst/>
          </a:prstGeom>
          <a:gradFill>
            <a:gsLst>
              <a:gs pos="0">
                <a:schemeClr val="accent5">
                  <a:tint val="75000"/>
                  <a:shade val="85000"/>
                  <a:satMod val="230000"/>
                  <a:alpha val="16000"/>
                </a:schemeClr>
              </a:gs>
              <a:gs pos="25000">
                <a:schemeClr val="accent5">
                  <a:tint val="90000"/>
                  <a:shade val="70000"/>
                  <a:satMod val="220000"/>
                </a:schemeClr>
              </a:gs>
              <a:gs pos="50000">
                <a:schemeClr val="accent5">
                  <a:tint val="90000"/>
                  <a:shade val="58000"/>
                  <a:satMod val="225000"/>
                </a:schemeClr>
              </a:gs>
              <a:gs pos="65000">
                <a:schemeClr val="accent5">
                  <a:tint val="90000"/>
                  <a:shade val="58000"/>
                  <a:satMod val="225000"/>
                </a:schemeClr>
              </a:gs>
              <a:gs pos="80000">
                <a:schemeClr val="accent5">
                  <a:tint val="90000"/>
                  <a:shade val="69000"/>
                  <a:satMod val="220000"/>
                </a:schemeClr>
              </a:gs>
              <a:gs pos="100000">
                <a:schemeClr val="accent5">
                  <a:tint val="77000"/>
                  <a:shade val="80000"/>
                  <a:satMod val="230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TUJUAN PADA SAAT PELAKSANAAN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85852" y="1714488"/>
            <a:ext cx="7429552" cy="646331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Tersedianya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Aplikasi</a:t>
            </a:r>
            <a:r>
              <a:rPr lang="en-US" dirty="0">
                <a:solidFill>
                  <a:schemeClr val="tx1"/>
                </a:solidFill>
              </a:rPr>
              <a:t> SIPERABA (</a:t>
            </a:r>
            <a:r>
              <a:rPr lang="en-US" dirty="0" err="1">
                <a:solidFill>
                  <a:schemeClr val="tx1"/>
                </a:solidFill>
              </a:rPr>
              <a:t>Sistem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dirty="0">
                <a:solidFill>
                  <a:schemeClr val="tx1"/>
                </a:solidFill>
              </a:rPr>
              <a:t>Pengelolaan Rencana Anggaran Biaya</a:t>
            </a:r>
            <a:r>
              <a:rPr lang="en-US" dirty="0">
                <a:solidFill>
                  <a:schemeClr val="tx1"/>
                </a:solidFill>
              </a:rPr>
              <a:t>)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5852" y="2714620"/>
            <a:ext cx="7429552" cy="646331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/>
            <a:r>
              <a:rPr lang="en-US" dirty="0" err="1">
                <a:solidFill>
                  <a:schemeClr val="tx1"/>
                </a:solidFill>
              </a:rPr>
              <a:t>Tersedianya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buku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panduan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Pelaksanaan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Pengendalian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menggunakan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Aplikasi</a:t>
            </a:r>
            <a:r>
              <a:rPr lang="en-US" dirty="0">
                <a:solidFill>
                  <a:schemeClr val="tx1"/>
                </a:solidFill>
              </a:rPr>
              <a:t> SIPERABA,</a:t>
            </a:r>
          </a:p>
        </p:txBody>
      </p:sp>
      <p:sp>
        <p:nvSpPr>
          <p:cNvPr id="14" name="Right Arrow 13"/>
          <p:cNvSpPr/>
          <p:nvPr/>
        </p:nvSpPr>
        <p:spPr>
          <a:xfrm>
            <a:off x="500034" y="1643050"/>
            <a:ext cx="642942" cy="642942"/>
          </a:xfrm>
          <a:prstGeom prst="rightArrow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00034" y="2714620"/>
            <a:ext cx="642942" cy="642942"/>
          </a:xfrm>
          <a:prstGeom prst="rightArrow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5852" y="3429000"/>
            <a:ext cx="7429552" cy="1200329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Terke</a:t>
            </a:r>
            <a:r>
              <a:rPr lang="id-ID" dirty="0">
                <a:solidFill>
                  <a:schemeClr val="tx1"/>
                </a:solidFill>
              </a:rPr>
              <a:t>lolanya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pelaksanaan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dirty="0">
                <a:solidFill>
                  <a:schemeClr val="tx1"/>
                </a:solidFill>
              </a:rPr>
              <a:t>perencanaan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Pekerjaan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Konstruksi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Drainase</a:t>
            </a:r>
            <a:r>
              <a:rPr lang="id-ID" dirty="0">
                <a:solidFill>
                  <a:schemeClr val="tx1"/>
                </a:solidFill>
              </a:rPr>
              <a:t> di </a:t>
            </a:r>
            <a:r>
              <a:rPr lang="en-US" dirty="0" err="1">
                <a:solidFill>
                  <a:schemeClr val="tx1"/>
                </a:solidFill>
              </a:rPr>
              <a:t>seksi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Drainase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Infrastruktur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Permukiman</a:t>
            </a:r>
            <a:r>
              <a:rPr lang="id-ID" dirty="0">
                <a:solidFill>
                  <a:schemeClr val="tx1"/>
                </a:solidFill>
              </a:rPr>
              <a:t>,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serta</a:t>
            </a:r>
            <a:r>
              <a:rPr lang="en-ID" dirty="0">
                <a:solidFill>
                  <a:schemeClr val="tx1"/>
                </a:solidFill>
              </a:rPr>
              <a:t> </a:t>
            </a:r>
            <a:r>
              <a:rPr lang="en-ID" dirty="0" err="1">
                <a:solidFill>
                  <a:schemeClr val="tx1"/>
                </a:solidFill>
              </a:rPr>
              <a:t>penyimpanan</a:t>
            </a:r>
            <a:r>
              <a:rPr lang="en-ID" dirty="0">
                <a:solidFill>
                  <a:schemeClr val="tx1"/>
                </a:solidFill>
              </a:rPr>
              <a:t> data yang optimal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0034" y="3643314"/>
            <a:ext cx="642942" cy="642942"/>
          </a:xfrm>
          <a:prstGeom prst="rightArrow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1285852" y="4725144"/>
            <a:ext cx="7429552" cy="1477328"/>
          </a:xfrm>
          <a:prstGeom prst="rect">
            <a:avLst/>
          </a:prstGeom>
          <a:solidFill>
            <a:srgbClr val="FFFF00">
              <a:alpha val="26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dirty="0" err="1">
                <a:solidFill>
                  <a:schemeClr val="tx1"/>
                </a:solidFill>
              </a:rPr>
              <a:t>Tersedianya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Penganggaran</a:t>
            </a:r>
            <a:r>
              <a:rPr lang="en-US" dirty="0">
                <a:solidFill>
                  <a:schemeClr val="tx1"/>
                </a:solidFill>
              </a:rPr>
              <a:t> Maintenance </a:t>
            </a:r>
            <a:r>
              <a:rPr lang="en-US" dirty="0" err="1">
                <a:solidFill>
                  <a:schemeClr val="tx1"/>
                </a:solidFill>
              </a:rPr>
              <a:t>Aplikasi</a:t>
            </a:r>
            <a:r>
              <a:rPr lang="en-US" dirty="0">
                <a:solidFill>
                  <a:schemeClr val="tx1"/>
                </a:solidFill>
              </a:rPr>
              <a:t> SIPERABA </a:t>
            </a:r>
            <a:r>
              <a:rPr lang="en-US" dirty="0" err="1">
                <a:solidFill>
                  <a:schemeClr val="tx1"/>
                </a:solidFill>
              </a:rPr>
              <a:t>serta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Meningkatnya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kemampuan</a:t>
            </a:r>
            <a:r>
              <a:rPr lang="en-US" dirty="0">
                <a:solidFill>
                  <a:schemeClr val="tx1"/>
                </a:solidFill>
              </a:rPr>
              <a:t> person</a:t>
            </a:r>
            <a:r>
              <a:rPr lang="id-ID" dirty="0">
                <a:solidFill>
                  <a:schemeClr val="tx1"/>
                </a:solidFill>
              </a:rPr>
              <a:t>i</a:t>
            </a:r>
            <a:r>
              <a:rPr lang="en-US" dirty="0">
                <a:solidFill>
                  <a:schemeClr val="tx1"/>
                </a:solidFill>
              </a:rPr>
              <a:t>l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melaksanakan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id-ID" dirty="0">
                <a:solidFill>
                  <a:schemeClr val="tx1"/>
                </a:solidFill>
              </a:rPr>
              <a:t>perencanaan pekerjaan kegiatan jalan lingkungan dan drainase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pada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seksi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Drainase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Infrastruktur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Jalan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Lingkungan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Permukiman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dalam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penguasan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teknologi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err="1">
                <a:solidFill>
                  <a:schemeClr val="tx1"/>
                </a:solidFill>
              </a:rPr>
              <a:t>informasi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500034" y="5085184"/>
            <a:ext cx="642942" cy="642942"/>
          </a:xfrm>
          <a:prstGeom prst="rightArrow">
            <a:avLst/>
          </a:prstGeom>
          <a:solidFill>
            <a:srgbClr val="FFFF00">
              <a:alpha val="27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9" grpId="0" animBg="1"/>
      <p:bldP spid="10" grpId="0" animBg="1"/>
      <p:bldP spid="16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79789CE-EE4A-4151-A8EC-B8DF568060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8" r="7796" b="4148"/>
          <a:stretch/>
        </p:blipFill>
        <p:spPr>
          <a:xfrm>
            <a:off x="-14560" y="0"/>
            <a:ext cx="9158559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285728"/>
            <a:ext cx="8572560" cy="523220"/>
          </a:xfrm>
          <a:prstGeom prst="rect">
            <a:avLst/>
          </a:prstGeom>
          <a:solidFill>
            <a:schemeClr val="accent1">
              <a:alpha val="48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C000"/>
                </a:solidFill>
              </a:rPr>
              <a:t>TUJUAN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8572560" cy="461665"/>
          </a:xfrm>
          <a:prstGeom prst="rect">
            <a:avLst/>
          </a:prstGeom>
          <a:gradFill>
            <a:gsLst>
              <a:gs pos="0">
                <a:schemeClr val="accent5">
                  <a:tint val="75000"/>
                  <a:shade val="85000"/>
                  <a:satMod val="230000"/>
                  <a:alpha val="0"/>
                </a:schemeClr>
              </a:gs>
              <a:gs pos="25000">
                <a:schemeClr val="accent5">
                  <a:tint val="90000"/>
                  <a:shade val="70000"/>
                  <a:satMod val="220000"/>
                </a:schemeClr>
              </a:gs>
              <a:gs pos="50000">
                <a:schemeClr val="accent5">
                  <a:tint val="90000"/>
                  <a:shade val="58000"/>
                  <a:satMod val="225000"/>
                </a:schemeClr>
              </a:gs>
              <a:gs pos="65000">
                <a:schemeClr val="accent5">
                  <a:tint val="90000"/>
                  <a:shade val="58000"/>
                  <a:satMod val="225000"/>
                </a:schemeClr>
              </a:gs>
              <a:gs pos="80000">
                <a:schemeClr val="accent5">
                  <a:tint val="90000"/>
                  <a:shade val="69000"/>
                  <a:satMod val="220000"/>
                </a:schemeClr>
              </a:gs>
              <a:gs pos="100000">
                <a:schemeClr val="accent5">
                  <a:tint val="77000"/>
                  <a:shade val="80000"/>
                  <a:satMod val="230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tx1"/>
                </a:solidFill>
              </a:rPr>
              <a:t>PADA TAHAP PASCA PELATIHAN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85852" y="2073622"/>
            <a:ext cx="7429552" cy="1323439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tx1"/>
                </a:solidFill>
              </a:rPr>
              <a:t>Proses </a:t>
            </a:r>
            <a:r>
              <a:rPr lang="id-ID" sz="2000" dirty="0">
                <a:solidFill>
                  <a:schemeClr val="tx1"/>
                </a:solidFill>
              </a:rPr>
              <a:t>Pengelolaan Perencanaan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Pekerjaan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Drainase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Infrastruktur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Jalan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Lingkungan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Permukiman</a:t>
            </a:r>
            <a:r>
              <a:rPr lang="en-US" sz="2000" dirty="0">
                <a:solidFill>
                  <a:schemeClr val="tx1"/>
                </a:solidFill>
              </a:rPr>
              <a:t>, </a:t>
            </a:r>
            <a:r>
              <a:rPr lang="en-US" sz="2000" dirty="0" err="1">
                <a:solidFill>
                  <a:schemeClr val="tx1"/>
                </a:solidFill>
              </a:rPr>
              <a:t>Dapat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Teradministrasikan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Dengan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Baik</a:t>
            </a:r>
            <a:r>
              <a:rPr lang="id-ID" sz="2000" dirty="0">
                <a:solidFill>
                  <a:schemeClr val="tx1"/>
                </a:solidFill>
              </a:rPr>
              <a:t> Di Bidang </a:t>
            </a:r>
            <a:r>
              <a:rPr lang="en-US" sz="2000" dirty="0" err="1">
                <a:solidFill>
                  <a:schemeClr val="tx1"/>
                </a:solidFill>
              </a:rPr>
              <a:t>Ifrastruktur</a:t>
            </a:r>
            <a:r>
              <a:rPr lang="id-ID" sz="2000" dirty="0">
                <a:solidFill>
                  <a:schemeClr val="tx1"/>
                </a:solidFill>
              </a:rPr>
              <a:t> Permukiman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5852" y="3790781"/>
            <a:ext cx="7429552" cy="707886"/>
          </a:xfrm>
          <a:prstGeom prst="rect">
            <a:avLst/>
          </a:prstGeom>
          <a:solidFill>
            <a:srgbClr val="FFFF00">
              <a:alpha val="25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id-ID" sz="2000" dirty="0">
                <a:solidFill>
                  <a:schemeClr val="tx1"/>
                </a:solidFill>
              </a:rPr>
              <a:t>Bertambahnya Fitur Aplikasi SIPERABA Pada Proses Visualisasi Hasil Pengolahan Data Perencanaan Pekerjaan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500034" y="2203958"/>
            <a:ext cx="642942" cy="642942"/>
          </a:xfrm>
          <a:prstGeom prst="rightArrow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>
            <a:off x="500034" y="3790781"/>
            <a:ext cx="642942" cy="642942"/>
          </a:xfrm>
          <a:prstGeom prst="rightArrow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285852" y="5230941"/>
            <a:ext cx="7429552" cy="707886"/>
          </a:xfrm>
          <a:prstGeom prst="rect">
            <a:avLst/>
          </a:prstGeom>
          <a:solidFill>
            <a:srgbClr val="FFFF00">
              <a:alpha val="32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solidFill>
                  <a:schemeClr val="tx1"/>
                </a:solidFill>
              </a:rPr>
              <a:t>Pengembangan</a:t>
            </a:r>
            <a:r>
              <a:rPr lang="id-ID" sz="2000" dirty="0">
                <a:solidFill>
                  <a:schemeClr val="tx1"/>
                </a:solidFill>
              </a:rPr>
              <a:t> aplikasi SIPERABA sehingga proses perencanaan valid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0034" y="5230941"/>
            <a:ext cx="642942" cy="642942"/>
          </a:xfrm>
          <a:prstGeom prst="rightArrow">
            <a:avLst/>
          </a:prstGeom>
          <a:solidFill>
            <a:srgbClr val="FFFF00">
              <a:alpha val="32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6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E5B52916-946F-4ECE-AC69-C021448DBC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6723"/>
          <a:stretch/>
        </p:blipFill>
        <p:spPr>
          <a:xfrm>
            <a:off x="11432" y="38272"/>
            <a:ext cx="9101834" cy="68471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285728"/>
            <a:ext cx="8572560" cy="523220"/>
          </a:xfrm>
          <a:prstGeom prst="rect">
            <a:avLst/>
          </a:prstGeom>
          <a:solidFill>
            <a:schemeClr val="accent1">
              <a:alpha val="56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</a:rPr>
              <a:t>MANFAAT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5857916" cy="461665"/>
          </a:xfrm>
          <a:prstGeom prst="rect">
            <a:avLst/>
          </a:prstGeom>
          <a:gradFill>
            <a:gsLst>
              <a:gs pos="0">
                <a:schemeClr val="accent5">
                  <a:tint val="75000"/>
                  <a:shade val="85000"/>
                  <a:satMod val="230000"/>
                  <a:alpha val="11000"/>
                </a:schemeClr>
              </a:gs>
              <a:gs pos="25000">
                <a:schemeClr val="accent5">
                  <a:tint val="90000"/>
                  <a:shade val="70000"/>
                  <a:satMod val="220000"/>
                </a:schemeClr>
              </a:gs>
              <a:gs pos="50000">
                <a:schemeClr val="accent5">
                  <a:tint val="90000"/>
                  <a:shade val="58000"/>
                  <a:satMod val="225000"/>
                </a:schemeClr>
              </a:gs>
              <a:gs pos="65000">
                <a:schemeClr val="accent5">
                  <a:tint val="90000"/>
                  <a:shade val="58000"/>
                  <a:satMod val="225000"/>
                </a:schemeClr>
              </a:gs>
              <a:gs pos="80000">
                <a:schemeClr val="accent5">
                  <a:tint val="90000"/>
                  <a:shade val="69000"/>
                  <a:satMod val="220000"/>
                </a:schemeClr>
              </a:gs>
              <a:gs pos="100000">
                <a:schemeClr val="accent5">
                  <a:tint val="77000"/>
                  <a:shade val="80000"/>
                  <a:satMod val="230000"/>
                </a:schemeClr>
              </a:gs>
            </a:gsLst>
          </a:gradFill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INTERNAL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285852" y="1714488"/>
            <a:ext cx="5878436" cy="1569660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Menyederhanakan</a:t>
            </a:r>
            <a:r>
              <a:rPr lang="en-US" sz="2400" dirty="0">
                <a:solidFill>
                  <a:schemeClr val="tx1"/>
                </a:solidFill>
              </a:rPr>
              <a:t> dan </a:t>
            </a:r>
            <a:r>
              <a:rPr lang="en-US" sz="2400" dirty="0" err="1">
                <a:solidFill>
                  <a:schemeClr val="tx1"/>
                </a:solidFill>
              </a:rPr>
              <a:t>mempercepat</a:t>
            </a:r>
            <a:r>
              <a:rPr lang="en-US" sz="2400" dirty="0">
                <a:solidFill>
                  <a:schemeClr val="tx1"/>
                </a:solidFill>
              </a:rPr>
              <a:t> proses </a:t>
            </a:r>
            <a:r>
              <a:rPr lang="en-US" sz="2400" dirty="0" err="1">
                <a:solidFill>
                  <a:schemeClr val="tx1"/>
                </a:solidFill>
              </a:rPr>
              <a:t>pengolahan</a:t>
            </a:r>
            <a:r>
              <a:rPr lang="en-US" sz="2400" dirty="0">
                <a:solidFill>
                  <a:schemeClr val="tx1"/>
                </a:solidFill>
              </a:rPr>
              <a:t> data survey </a:t>
            </a:r>
            <a:r>
              <a:rPr lang="en-US" sz="2400" dirty="0" err="1">
                <a:solidFill>
                  <a:schemeClr val="tx1"/>
                </a:solidFill>
              </a:rPr>
              <a:t>kondisi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jalan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drainase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infrastruktrur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jalan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lingkungan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Right Arrow 9"/>
          <p:cNvSpPr/>
          <p:nvPr/>
        </p:nvSpPr>
        <p:spPr>
          <a:xfrm>
            <a:off x="500034" y="2201689"/>
            <a:ext cx="642942" cy="642942"/>
          </a:xfrm>
          <a:prstGeom prst="rightArrow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854100" y="3515524"/>
            <a:ext cx="6102275" cy="1569660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Meningkatnya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kemampuan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teknis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sumber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manusia</a:t>
            </a:r>
            <a:r>
              <a:rPr lang="en-US" sz="2400" dirty="0">
                <a:solidFill>
                  <a:schemeClr val="tx1"/>
                </a:solidFill>
              </a:rPr>
              <a:t> yang </a:t>
            </a:r>
            <a:r>
              <a:rPr lang="en-US" sz="2400" dirty="0" err="1">
                <a:solidFill>
                  <a:schemeClr val="tx1"/>
                </a:solidFill>
              </a:rPr>
              <a:t>menangani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penyelenggaraan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jalan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lingkungan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permukiman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dan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drainase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1113957" y="3952626"/>
            <a:ext cx="642942" cy="642942"/>
          </a:xfrm>
          <a:prstGeom prst="rightArrow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429731" y="5426656"/>
            <a:ext cx="6286544" cy="1200329"/>
          </a:xfrm>
          <a:prstGeom prst="rect">
            <a:avLst/>
          </a:prstGeom>
          <a:solidFill>
            <a:srgbClr val="FFFF00">
              <a:alpha val="38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/>
                </a:solidFill>
              </a:rPr>
              <a:t>Mempermudah</a:t>
            </a:r>
            <a:r>
              <a:rPr lang="en-US" sz="2400" dirty="0">
                <a:solidFill>
                  <a:schemeClr val="tx1"/>
                </a:solidFill>
              </a:rPr>
              <a:t>, </a:t>
            </a:r>
            <a:r>
              <a:rPr lang="en-US" sz="2400" dirty="0" err="1">
                <a:solidFill>
                  <a:schemeClr val="tx1"/>
                </a:solidFill>
              </a:rPr>
              <a:t>mempercepat</a:t>
            </a:r>
            <a:r>
              <a:rPr lang="en-US" sz="2400" dirty="0">
                <a:solidFill>
                  <a:schemeClr val="tx1"/>
                </a:solidFill>
              </a:rPr>
              <a:t> dan </a:t>
            </a:r>
            <a:r>
              <a:rPr lang="en-US" sz="2400" dirty="0" err="1">
                <a:solidFill>
                  <a:schemeClr val="tx1"/>
                </a:solidFill>
              </a:rPr>
              <a:t>meringankan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biaya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proses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penyusunan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pelaporan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1756899" y="5705349"/>
            <a:ext cx="623260" cy="642942"/>
          </a:xfrm>
          <a:prstGeom prst="rightArrow">
            <a:avLst/>
          </a:prstGeom>
          <a:solidFill>
            <a:srgbClr val="FFFF00">
              <a:alpha val="36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573548-D0A2-457C-B45F-7FBCB09948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438" y="606"/>
            <a:ext cx="9144000" cy="68573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282" y="285728"/>
            <a:ext cx="8572560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MANFAAT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4282" y="1071546"/>
            <a:ext cx="5857916" cy="46166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EKSTERNAL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321571" y="2782669"/>
            <a:ext cx="3643338" cy="646331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bina</a:t>
            </a:r>
            <a:r>
              <a:rPr lang="en-ID" dirty="0"/>
              <a:t> </a:t>
            </a:r>
            <a:r>
              <a:rPr lang="en-ID" dirty="0" err="1"/>
              <a:t>marga</a:t>
            </a:r>
            <a:r>
              <a:rPr lang="en-US" dirty="0"/>
              <a:t>.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seksi</a:t>
            </a:r>
            <a:r>
              <a:rPr lang="en-ID" dirty="0"/>
              <a:t> </a:t>
            </a:r>
            <a:r>
              <a:rPr lang="en-ID" dirty="0" err="1"/>
              <a:t>pembangunan</a:t>
            </a:r>
            <a:r>
              <a:rPr lang="en-ID" dirty="0"/>
              <a:t> </a:t>
            </a:r>
            <a:r>
              <a:rPr lang="en-ID" dirty="0" err="1"/>
              <a:t>jalan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535843" y="2763381"/>
            <a:ext cx="642942" cy="6429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678893" y="3873433"/>
            <a:ext cx="3643338" cy="646331"/>
          </a:xfrm>
          <a:prstGeom prst="rect">
            <a:avLst/>
          </a:prstGeom>
          <a:solidFill>
            <a:srgbClr val="FFFF00">
              <a:alpha val="53000"/>
            </a:srgb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en-ID" dirty="0" err="1"/>
              <a:t>Bidang</a:t>
            </a:r>
            <a:r>
              <a:rPr lang="en-ID" dirty="0"/>
              <a:t> </a:t>
            </a:r>
            <a:r>
              <a:rPr lang="en-ID" dirty="0" err="1"/>
              <a:t>sumber</a:t>
            </a:r>
            <a:r>
              <a:rPr lang="en-ID" dirty="0"/>
              <a:t> </a:t>
            </a:r>
            <a:r>
              <a:rPr lang="en-ID" dirty="0" err="1"/>
              <a:t>daya</a:t>
            </a:r>
            <a:r>
              <a:rPr lang="en-ID" dirty="0"/>
              <a:t> air </a:t>
            </a:r>
            <a:r>
              <a:rPr lang="en-ID" dirty="0" err="1"/>
              <a:t>kepala</a:t>
            </a:r>
            <a:r>
              <a:rPr lang="en-ID" dirty="0"/>
              <a:t> </a:t>
            </a:r>
            <a:r>
              <a:rPr lang="en-ID" dirty="0" err="1"/>
              <a:t>seksi</a:t>
            </a:r>
            <a:r>
              <a:rPr lang="en-US" dirty="0"/>
              <a:t>.</a:t>
            </a:r>
            <a:r>
              <a:rPr lang="en-ID" dirty="0" err="1"/>
              <a:t>Irigasi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1835696" y="3864483"/>
            <a:ext cx="623260" cy="642942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Content Placeholder 24">
            <a:extLst>
              <a:ext uri="{FF2B5EF4-FFF2-40B4-BE49-F238E27FC236}">
                <a16:creationId xmlns:a16="http://schemas.microsoft.com/office/drawing/2014/main" id="{3FC615E7-D5E7-4C74-8F94-7474318D2E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1" y="-27384"/>
            <a:ext cx="9109427" cy="680902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249362"/>
          </a:xfrm>
        </p:spPr>
        <p:txBody>
          <a:bodyPr>
            <a:normAutofit/>
          </a:bodyPr>
          <a:lstStyle/>
          <a:p>
            <a:pPr lvl="3" algn="ctr" rtl="0">
              <a:spcBef>
                <a:spcPct val="0"/>
              </a:spcBef>
            </a:pP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Kuadran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Stakeholder </a:t>
            </a:r>
            <a:b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Sebelum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dirty="0">
                <a:solidFill>
                  <a:srgbClr val="FFC000"/>
                </a:solidFill>
              </a:rPr>
              <a:t/>
            </a:r>
            <a:br>
              <a:rPr lang="en-US" sz="1400" dirty="0">
                <a:solidFill>
                  <a:srgbClr val="FFC000"/>
                </a:solidFill>
              </a:rPr>
            </a:br>
            <a:endParaRPr lang="en-ID" sz="1600" dirty="0">
              <a:solidFill>
                <a:srgbClr val="FFC000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63CBBB8-8E2B-4BFE-825F-0A5B48DE5800}"/>
              </a:ext>
            </a:extLst>
          </p:cNvPr>
          <p:cNvGrpSpPr/>
          <p:nvPr/>
        </p:nvGrpSpPr>
        <p:grpSpPr>
          <a:xfrm>
            <a:off x="1309009" y="907034"/>
            <a:ext cx="6659190" cy="5716211"/>
            <a:chOff x="84638" y="0"/>
            <a:chExt cx="4850381" cy="442499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126120A-5BE4-4259-ACF3-F156D38E4F69}"/>
                </a:ext>
              </a:extLst>
            </p:cNvPr>
            <p:cNvGrpSpPr/>
            <p:nvPr/>
          </p:nvGrpSpPr>
          <p:grpSpPr>
            <a:xfrm>
              <a:off x="84644" y="0"/>
              <a:ext cx="4850375" cy="4424992"/>
              <a:chOff x="121082" y="0"/>
              <a:chExt cx="4850506" cy="3617240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3AF967C9-7B48-40C0-A03F-2AAE6062F12A}"/>
                  </a:ext>
                </a:extLst>
              </p:cNvPr>
              <p:cNvGrpSpPr/>
              <p:nvPr/>
            </p:nvGrpSpPr>
            <p:grpSpPr>
              <a:xfrm>
                <a:off x="121082" y="0"/>
                <a:ext cx="4850506" cy="3570327"/>
                <a:chOff x="315839" y="-370114"/>
                <a:chExt cx="4957428" cy="3570327"/>
              </a:xfrm>
            </p:grpSpPr>
            <p:sp>
              <p:nvSpPr>
                <p:cNvPr id="16" name="Rounded Rectangle 262">
                  <a:extLst>
                    <a:ext uri="{FF2B5EF4-FFF2-40B4-BE49-F238E27FC236}">
                      <a16:creationId xmlns:a16="http://schemas.microsoft.com/office/drawing/2014/main" id="{69312BBF-022F-4F73-AACA-41F249E78F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39" y="8550"/>
                  <a:ext cx="2286001" cy="1549801"/>
                </a:xfrm>
                <a:prstGeom prst="roundRect">
                  <a:avLst>
                    <a:gd name="adj" fmla="val 9392"/>
                  </a:avLst>
                </a:prstGeom>
                <a:solidFill>
                  <a:srgbClr val="00B0F0">
                    <a:alpha val="73000"/>
                  </a:srgbClr>
                </a:solidFill>
                <a:ln w="25400">
                  <a:solidFill>
                    <a:schemeClr val="dk1">
                      <a:lumMod val="100000"/>
                      <a:lumOff val="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36000" tIns="0" rIns="36000" bIns="0" anchor="t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u="sng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LATENS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u="none" strike="noStrike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342900" lvl="0" indent="-342900">
                    <a:buFont typeface="+mj-lt"/>
                    <a:buAutoNum type="alphaLcPeriod"/>
                  </a:pP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Kepala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Bidang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Bina Program DPUPR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180340" indent="0"/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 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342900" lvl="0" indent="-342900">
                    <a:buFont typeface="+mj-lt"/>
                    <a:buAutoNum type="alphaLcPeriod"/>
                  </a:pP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Kepala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Seksi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Sanitasi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Air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Limbah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Domestik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DPUPR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180340" indent="0"/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 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342900" marR="0" lvl="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+mj-lt"/>
                    <a:buAutoNum type="alphaLcPeriod"/>
                  </a:pP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Kepala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Seksi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smtClean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Air </a:t>
                  </a:r>
                  <a:r>
                    <a:rPr lang="en-US" sz="1400" dirty="0" err="1" smtClean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Bersih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18034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7" name="Rounded Rectangle 263">
                  <a:extLst>
                    <a:ext uri="{FF2B5EF4-FFF2-40B4-BE49-F238E27FC236}">
                      <a16:creationId xmlns:a16="http://schemas.microsoft.com/office/drawing/2014/main" id="{28FE7D2D-C3DA-4A6F-8512-B34CEC4DAE3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63025" y="17018"/>
                  <a:ext cx="2263827" cy="1541111"/>
                </a:xfrm>
                <a:prstGeom prst="roundRect">
                  <a:avLst>
                    <a:gd name="adj" fmla="val 11141"/>
                  </a:avLst>
                </a:prstGeom>
                <a:solidFill>
                  <a:schemeClr val="accent6">
                    <a:alpha val="73000"/>
                  </a:schemeClr>
                </a:solidFill>
                <a:ln w="25400">
                  <a:solidFill>
                    <a:schemeClr val="dk1">
                      <a:lumMod val="100000"/>
                      <a:lumOff val="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3600" tIns="3600" rIns="3600" bIns="3600" anchor="t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u="sng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PROMOTERS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u="none" strike="noStrike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342900" lvl="0" indent="-342900" algn="l">
                    <a:buFont typeface="+mj-lt"/>
                    <a:buAutoNum type="alphaLcPeriod"/>
                  </a:pP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Kepala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Dinas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PUPR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270510" indent="0" algn="l"/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(Ir. Luna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Aviantrini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, MT</a:t>
                  </a:r>
                  <a:r>
                    <a:rPr lang="en-US" sz="1400" dirty="0" smtClean="0">
                      <a:solidFill>
                        <a:schemeClr val="bg1"/>
                      </a:solidFill>
                      <a:effectLst/>
                    </a:rPr>
                    <a:t>)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342900" lvl="0" indent="-342900" algn="l">
                    <a:buFont typeface="+mj-lt"/>
                    <a:buAutoNum type="alphaLcPeriod"/>
                  </a:pP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Sekretaris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Dinas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PUPR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270510" indent="0" algn="l"/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(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Asep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Oo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</a:rPr>
                    <a:t>Kosasih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, ST, M.I.L)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8" name="Rounded Rectangle 302">
                  <a:extLst>
                    <a:ext uri="{FF2B5EF4-FFF2-40B4-BE49-F238E27FC236}">
                      <a16:creationId xmlns:a16="http://schemas.microsoft.com/office/drawing/2014/main" id="{B9266B27-FB33-4657-A33E-9793DD934FC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379" y="1748848"/>
                  <a:ext cx="2276475" cy="1127503"/>
                </a:xfrm>
                <a:prstGeom prst="roundRect">
                  <a:avLst>
                    <a:gd name="adj" fmla="val 10655"/>
                  </a:avLst>
                </a:prstGeom>
                <a:solidFill>
                  <a:schemeClr val="accent2">
                    <a:lumMod val="60000"/>
                    <a:lumOff val="40000"/>
                    <a:alpha val="73000"/>
                  </a:schemeClr>
                </a:solidFill>
                <a:ln w="25400">
                  <a:solidFill>
                    <a:schemeClr val="dk1">
                      <a:lumMod val="100000"/>
                      <a:lumOff val="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91440" tIns="0" rIns="9144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u="sng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DEFENDERS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u="none" strike="noStrike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342900" marR="0" lvl="0" indent="-342900" algn="just">
                    <a:spcBef>
                      <a:spcPts val="0"/>
                    </a:spcBef>
                    <a:spcAft>
                      <a:spcPts val="0"/>
                    </a:spcAft>
                    <a:buFont typeface="+mj-lt"/>
                    <a:buAutoNum type="alphaLcPeriod"/>
                  </a:pP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Staf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Bidang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Infrastruktur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Permukiman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9" name="Up-Down Arrow 315">
                  <a:extLst>
                    <a:ext uri="{FF2B5EF4-FFF2-40B4-BE49-F238E27FC236}">
                      <a16:creationId xmlns:a16="http://schemas.microsoft.com/office/drawing/2014/main" id="{79576BC6-DF99-4470-BA86-BC8A304CC2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6822" y="-370114"/>
                  <a:ext cx="159385" cy="3570327"/>
                </a:xfrm>
                <a:prstGeom prst="upDownArrow">
                  <a:avLst>
                    <a:gd name="adj1" fmla="val 50000"/>
                    <a:gd name="adj2" fmla="val 29836"/>
                  </a:avLst>
                </a:prstGeom>
                <a:solidFill>
                  <a:srgbClr val="FF0000"/>
                </a:solidFill>
                <a:ln w="25400">
                  <a:solidFill>
                    <a:schemeClr val="dk1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  <p:sp>
              <p:nvSpPr>
                <p:cNvPr id="20" name="Left-Right Arrow 316">
                  <a:extLst>
                    <a:ext uri="{FF2B5EF4-FFF2-40B4-BE49-F238E27FC236}">
                      <a16:creationId xmlns:a16="http://schemas.microsoft.com/office/drawing/2014/main" id="{F3C4264C-29D6-4A54-B140-15F956FC50B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943" y="1554731"/>
                  <a:ext cx="4886324" cy="130175"/>
                </a:xfrm>
                <a:prstGeom prst="leftRightArrow">
                  <a:avLst>
                    <a:gd name="adj1" fmla="val 50000"/>
                    <a:gd name="adj2" fmla="val 98876"/>
                  </a:avLst>
                </a:prstGeom>
                <a:solidFill>
                  <a:srgbClr val="FF0000"/>
                </a:solidFill>
                <a:ln w="25400">
                  <a:solidFill>
                    <a:schemeClr val="dk1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12" name="Rounded Rectangle 317">
                <a:extLst>
                  <a:ext uri="{FF2B5EF4-FFF2-40B4-BE49-F238E27FC236}">
                    <a16:creationId xmlns:a16="http://schemas.microsoft.com/office/drawing/2014/main" id="{671390F8-3328-43D5-AF19-FE0E2984659F}"/>
                  </a:ext>
                </a:extLst>
              </p:cNvPr>
              <p:cNvSpPr/>
              <p:nvPr/>
            </p:nvSpPr>
            <p:spPr>
              <a:xfrm>
                <a:off x="195943" y="25590"/>
                <a:ext cx="2117725" cy="293365"/>
              </a:xfrm>
              <a:prstGeom prst="roundRect">
                <a:avLst/>
              </a:prstGeom>
              <a:solidFill>
                <a:scrgbClr r="0" g="0" b="0">
                  <a:alpha val="73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TINGGI MINAT RENDAH</a:t>
                </a:r>
                <a:endParaRPr lang="en-US" sz="20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3" name="Rounded Rectangle 318">
                <a:extLst>
                  <a:ext uri="{FF2B5EF4-FFF2-40B4-BE49-F238E27FC236}">
                    <a16:creationId xmlns:a16="http://schemas.microsoft.com/office/drawing/2014/main" id="{B12106AA-91AE-4C4A-92B3-DEF1EA51DD96}"/>
                  </a:ext>
                </a:extLst>
              </p:cNvPr>
              <p:cNvSpPr/>
              <p:nvPr/>
            </p:nvSpPr>
            <p:spPr>
              <a:xfrm>
                <a:off x="2699657" y="25590"/>
                <a:ext cx="2117725" cy="293370"/>
              </a:xfrm>
              <a:prstGeom prst="roundRect">
                <a:avLst/>
              </a:prstGeom>
              <a:solidFill>
                <a:scrgbClr r="0" g="0" b="0">
                  <a:alpha val="73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TINGGI MINAT TINGGI</a:t>
                </a:r>
                <a:endParaRPr lang="en-US" sz="2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4" name="Rounded Rectangle 319">
                <a:extLst>
                  <a:ext uri="{FF2B5EF4-FFF2-40B4-BE49-F238E27FC236}">
                    <a16:creationId xmlns:a16="http://schemas.microsoft.com/office/drawing/2014/main" id="{11BE3289-9138-44FD-BABF-A1D78C7B4C9E}"/>
                  </a:ext>
                </a:extLst>
              </p:cNvPr>
              <p:cNvSpPr/>
              <p:nvPr/>
            </p:nvSpPr>
            <p:spPr>
              <a:xfrm>
                <a:off x="2808300" y="3261313"/>
                <a:ext cx="2117725" cy="355927"/>
              </a:xfrm>
              <a:prstGeom prst="roundRect">
                <a:avLst/>
              </a:prstGeom>
              <a:solidFill>
                <a:scrgbClr r="0" g="0" b="0">
                  <a:alpha val="73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RENDAH MINAT TINGGI</a:t>
                </a:r>
                <a:endParaRPr lang="en-US" sz="2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5" name="Rounded Rectangle 320">
                <a:extLst>
                  <a:ext uri="{FF2B5EF4-FFF2-40B4-BE49-F238E27FC236}">
                    <a16:creationId xmlns:a16="http://schemas.microsoft.com/office/drawing/2014/main" id="{2B4A4531-71B7-4F9E-A0F3-85A31077E114}"/>
                  </a:ext>
                </a:extLst>
              </p:cNvPr>
              <p:cNvSpPr/>
              <p:nvPr/>
            </p:nvSpPr>
            <p:spPr>
              <a:xfrm>
                <a:off x="195943" y="3220887"/>
                <a:ext cx="2117725" cy="349738"/>
              </a:xfrm>
              <a:prstGeom prst="roundRect">
                <a:avLst/>
              </a:prstGeom>
              <a:solidFill>
                <a:scrgbClr r="0" g="0" b="0">
                  <a:alpha val="73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RENDAH MINAT RENDAH</a:t>
                </a:r>
                <a:endParaRPr lang="en-US" sz="200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10" name="Rounded Rectangle 321">
              <a:extLst>
                <a:ext uri="{FF2B5EF4-FFF2-40B4-BE49-F238E27FC236}">
                  <a16:creationId xmlns:a16="http://schemas.microsoft.com/office/drawing/2014/main" id="{D682B509-4D61-43EB-87B7-B8F6224ABB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8" y="2581161"/>
              <a:ext cx="2236471" cy="1320933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73000"/>
              </a:srgbClr>
            </a:solidFill>
            <a:ln w="25400">
              <a:solidFill>
                <a:schemeClr val="dk1">
                  <a:lumMod val="10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u="sng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APATHETICS</a:t>
              </a:r>
              <a:endPara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  <a:endPara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UPT </a:t>
              </a:r>
              <a:r>
                <a:rPr lang="en-US" sz="14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Dinas</a:t>
              </a:r>
              <a:r>
                <a:rPr lang="en-US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PUPR</a:t>
              </a:r>
              <a:endPara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044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3F221D44-C13A-486C-B89D-B47995EAC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15" y="13342"/>
            <a:ext cx="9103579" cy="684465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66102C3-AA5E-4E44-AF0B-76217781B5CA}"/>
              </a:ext>
            </a:extLst>
          </p:cNvPr>
          <p:cNvSpPr txBox="1">
            <a:spLocks/>
          </p:cNvSpPr>
          <p:nvPr/>
        </p:nvSpPr>
        <p:spPr>
          <a:xfrm>
            <a:off x="457200" y="44624"/>
            <a:ext cx="8229600" cy="936104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sz="3200" cap="all" baseline="0">
                <a:solidFill>
                  <a:schemeClr val="tx2"/>
                </a:solidFill>
                <a:effectLst>
                  <a:outerShdw blurRad="51000" dist="370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  <a:extLst/>
          </a:lstStyle>
          <a:p>
            <a:pPr marL="0" lvl="3" algn="ctr" rtl="0">
              <a:spcBef>
                <a:spcPct val="0"/>
              </a:spcBef>
            </a:pPr>
            <a:r>
              <a:rPr lang="en-US" sz="24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Kuadran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Stakeholder </a:t>
            </a:r>
            <a:b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(Setelah </a:t>
            </a:r>
            <a:r>
              <a:rPr lang="en-US" sz="24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Aksi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Perubahan</a:t>
            </a:r>
            <a:r>
              <a:rPr lang="en-US" sz="2400" b="1" kern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ID" sz="1600" kern="0" dirty="0">
              <a:solidFill>
                <a:srgbClr val="C0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0014D2F-CFAC-4EA4-9CBE-86A81703A00C}"/>
              </a:ext>
            </a:extLst>
          </p:cNvPr>
          <p:cNvGrpSpPr/>
          <p:nvPr/>
        </p:nvGrpSpPr>
        <p:grpSpPr>
          <a:xfrm>
            <a:off x="1979712" y="1059077"/>
            <a:ext cx="6408711" cy="5745761"/>
            <a:chOff x="84638" y="-5"/>
            <a:chExt cx="4850380" cy="442499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B9A3274-2DC5-4C08-8C1F-8553423011A9}"/>
                </a:ext>
              </a:extLst>
            </p:cNvPr>
            <p:cNvGrpSpPr/>
            <p:nvPr/>
          </p:nvGrpSpPr>
          <p:grpSpPr>
            <a:xfrm>
              <a:off x="84644" y="-5"/>
              <a:ext cx="4850374" cy="4424997"/>
              <a:chOff x="121082" y="-4"/>
              <a:chExt cx="4850505" cy="3617244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3572F27-A931-402A-894F-19516E8CA020}"/>
                  </a:ext>
                </a:extLst>
              </p:cNvPr>
              <p:cNvGrpSpPr/>
              <p:nvPr/>
            </p:nvGrpSpPr>
            <p:grpSpPr>
              <a:xfrm>
                <a:off x="121082" y="0"/>
                <a:ext cx="4850505" cy="3570327"/>
                <a:chOff x="315839" y="-370114"/>
                <a:chExt cx="4957428" cy="3570327"/>
              </a:xfrm>
            </p:grpSpPr>
            <p:sp>
              <p:nvSpPr>
                <p:cNvPr id="12" name="Rounded Rectangle 262">
                  <a:extLst>
                    <a:ext uri="{FF2B5EF4-FFF2-40B4-BE49-F238E27FC236}">
                      <a16:creationId xmlns:a16="http://schemas.microsoft.com/office/drawing/2014/main" id="{177E2BE3-BE52-46A6-8E8D-06A495860AE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15839" y="-17039"/>
                  <a:ext cx="2286001" cy="1549801"/>
                </a:xfrm>
                <a:prstGeom prst="roundRect">
                  <a:avLst>
                    <a:gd name="adj" fmla="val 9392"/>
                  </a:avLst>
                </a:prstGeom>
                <a:solidFill>
                  <a:srgbClr val="00B0F0">
                    <a:alpha val="67000"/>
                  </a:srgbClr>
                </a:solidFill>
                <a:ln w="25400">
                  <a:solidFill>
                    <a:schemeClr val="dk1">
                      <a:lumMod val="100000"/>
                      <a:lumOff val="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36000" tIns="0" rIns="36000" bIns="0" anchor="t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u="sng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LATENS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u="none" strike="noStrike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85750" marR="148590" indent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effectLst/>
                    </a:rPr>
                    <a:t> </a:t>
                  </a:r>
                  <a:endParaRPr lang="en-US" sz="3600" dirty="0">
                    <a:solidFill>
                      <a:schemeClr val="bg1"/>
                    </a:solidFill>
                    <a:effectLst/>
                  </a:endParaRPr>
                </a:p>
                <a:p>
                  <a:pPr algn="ctr"/>
                  <a:r>
                    <a:rPr lang="en-US" sz="1400" b="1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Tidak</a:t>
                  </a:r>
                  <a:r>
                    <a:rPr lang="en-US" sz="1400" b="1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 Ada</a:t>
                  </a:r>
                  <a:endParaRPr lang="en-US" sz="20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18034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3" name="Rounded Rectangle 263">
                  <a:extLst>
                    <a:ext uri="{FF2B5EF4-FFF2-40B4-BE49-F238E27FC236}">
                      <a16:creationId xmlns:a16="http://schemas.microsoft.com/office/drawing/2014/main" id="{8D2E0592-14E1-4AFC-97C8-C95AC14867C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3739" y="-8573"/>
                  <a:ext cx="2263827" cy="1513975"/>
                </a:xfrm>
                <a:prstGeom prst="roundRect">
                  <a:avLst>
                    <a:gd name="adj" fmla="val 11141"/>
                  </a:avLst>
                </a:prstGeom>
                <a:solidFill>
                  <a:schemeClr val="accent6">
                    <a:alpha val="67000"/>
                  </a:schemeClr>
                </a:solidFill>
                <a:ln w="25400">
                  <a:solidFill>
                    <a:schemeClr val="dk1">
                      <a:lumMod val="100000"/>
                      <a:lumOff val="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3600" tIns="3600" rIns="3600" bIns="3600" anchor="t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b="1" u="sng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PROMOTERS</a:t>
                  </a:r>
                  <a:endParaRPr lang="en-US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 u="none" strike="noStrike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  <a:endParaRPr lang="en-US" sz="12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0"/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1 </a:t>
                  </a:r>
                  <a:r>
                    <a:rPr lang="en-US" sz="1200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Kepala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Dinas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PUPR  </a:t>
                  </a:r>
                </a:p>
                <a:p>
                  <a:pPr lvl="0"/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(Ir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Luna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Aviantrini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MT)</a:t>
                  </a:r>
                  <a:endParaRPr lang="en-US" sz="1200" dirty="0">
                    <a:solidFill>
                      <a:schemeClr val="bg1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</a:endParaRPr>
                </a:p>
                <a:p>
                  <a:pPr lvl="0"/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2.Sekretaris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Dinas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PUPR</a:t>
                  </a:r>
                </a:p>
                <a:p>
                  <a:pPr lvl="0"/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 (</a:t>
                  </a:r>
                  <a:r>
                    <a:rPr lang="en-US" sz="1200" dirty="0" err="1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Asep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Oo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Kosasih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, ST, M.I.L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)</a:t>
                  </a:r>
                </a:p>
                <a:p>
                  <a:pPr lvl="0"/>
                  <a:r>
                    <a:rPr lang="en-US" sz="1200" dirty="0" smtClean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3.</a:t>
                  </a:r>
                  <a:r>
                    <a:rPr lang="en-US" sz="1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 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Kepala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200" dirty="0" err="1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Bidang</a:t>
                  </a:r>
                  <a:r>
                    <a:rPr lang="en-US" sz="12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 Bina Program </a:t>
                  </a:r>
                  <a:r>
                    <a:rPr lang="en-US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  <a:cs typeface="Arial" panose="020B0604020202020204" pitchFamily="34" charset="0"/>
                    </a:rPr>
                    <a:t>DPUPR 4.</a:t>
                  </a:r>
                  <a:r>
                    <a:rPr lang="fi-FI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Kepala </a:t>
                  </a:r>
                  <a:r>
                    <a:rPr lang="fi-FI" sz="12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Seksi Sanitasi Air </a:t>
                  </a:r>
                  <a:r>
                    <a:rPr lang="fi-FI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Limbah         Domestik DPUPR</a:t>
                  </a:r>
                </a:p>
                <a:p>
                  <a:pPr lvl="0"/>
                  <a:r>
                    <a:rPr lang="fi-FI" sz="1200" dirty="0" smtClean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5.Kepala </a:t>
                  </a:r>
                  <a:r>
                    <a:rPr lang="fi-FI" sz="12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Seksi Air Bersih DPUR</a:t>
                  </a: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7051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4" name="Rounded Rectangle 302">
                  <a:extLst>
                    <a:ext uri="{FF2B5EF4-FFF2-40B4-BE49-F238E27FC236}">
                      <a16:creationId xmlns:a16="http://schemas.microsoft.com/office/drawing/2014/main" id="{AD1A7FE9-5473-4468-8241-00D6877FFD1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950379" y="1723259"/>
                  <a:ext cx="2276475" cy="1127503"/>
                </a:xfrm>
                <a:prstGeom prst="roundRect">
                  <a:avLst>
                    <a:gd name="adj" fmla="val 10655"/>
                  </a:avLst>
                </a:prstGeom>
                <a:solidFill>
                  <a:schemeClr val="accent2">
                    <a:lumMod val="60000"/>
                    <a:lumOff val="40000"/>
                    <a:alpha val="67000"/>
                  </a:schemeClr>
                </a:solidFill>
                <a:ln w="25400">
                  <a:solidFill>
                    <a:schemeClr val="dk1">
                      <a:lumMod val="100000"/>
                      <a:lumOff val="0"/>
                    </a:schemeClr>
                  </a:solidFill>
                  <a:round/>
                  <a:headEnd/>
                  <a:tailEnd/>
                </a:ln>
              </p:spPr>
              <p:txBody>
                <a:bodyPr rot="0" vert="horz" wrap="square" lIns="91440" tIns="0" rIns="91440" bIns="0" anchor="ctr" anchorCtr="0" upright="1">
                  <a:noAutofit/>
                </a:bodyPr>
                <a:lstStyle/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u="sng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DEFENDERS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0" marR="0" algn="ctr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600" b="1" u="none" strike="noStrike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28600" marR="49530" indent="-22860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a.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Staf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Bidang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Infrastruktur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Permukiman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28600" marR="49530" indent="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 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  <a:p>
                  <a:pPr marL="228600" marR="49530" indent="-228600" algn="just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400" dirty="0">
                      <a:solidFill>
                        <a:schemeClr val="bg1"/>
                      </a:solidFill>
                      <a:latin typeface="Arial" panose="020B0604020202020204" pitchFamily="34" charset="0"/>
                      <a:ea typeface="Arial" panose="020B0604020202020204" pitchFamily="34" charset="0"/>
                    </a:rPr>
                    <a:t>a. 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  UPT </a:t>
                  </a:r>
                  <a:r>
                    <a:rPr lang="en-US" sz="1400" dirty="0" err="1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Dinas</a:t>
                  </a:r>
                  <a:r>
                    <a:rPr lang="en-US" sz="1400" dirty="0">
                      <a:solidFill>
                        <a:schemeClr val="bg1"/>
                      </a:solidFill>
                      <a:effectLst/>
                      <a:latin typeface="Arial" panose="020B0604020202020204" pitchFamily="34" charset="0"/>
                      <a:ea typeface="Arial" panose="020B0604020202020204" pitchFamily="34" charset="0"/>
                    </a:rPr>
                    <a:t> PUPR</a:t>
                  </a:r>
                  <a:endParaRPr lang="en-US" sz="2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Arial" panose="020B0604020202020204" pitchFamily="34" charset="0"/>
                  </a:endParaRPr>
                </a:p>
              </p:txBody>
            </p:sp>
            <p:sp>
              <p:nvSpPr>
                <p:cNvPr id="15" name="Up-Down Arrow 315">
                  <a:extLst>
                    <a:ext uri="{FF2B5EF4-FFF2-40B4-BE49-F238E27FC236}">
                      <a16:creationId xmlns:a16="http://schemas.microsoft.com/office/drawing/2014/main" id="{2AA80899-7A72-47DD-B1E2-7BDCEE74E69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686822" y="-370114"/>
                  <a:ext cx="159385" cy="3570327"/>
                </a:xfrm>
                <a:prstGeom prst="upDownArrow">
                  <a:avLst>
                    <a:gd name="adj1" fmla="val 50000"/>
                    <a:gd name="adj2" fmla="val 29836"/>
                  </a:avLst>
                </a:prstGeom>
                <a:solidFill>
                  <a:srgbClr val="FF0000"/>
                </a:solidFill>
                <a:ln w="25400">
                  <a:solidFill>
                    <a:schemeClr val="dk1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 sz="3200"/>
                </a:p>
              </p:txBody>
            </p:sp>
            <p:sp>
              <p:nvSpPr>
                <p:cNvPr id="16" name="Left-Right Arrow 316">
                  <a:extLst>
                    <a:ext uri="{FF2B5EF4-FFF2-40B4-BE49-F238E27FC236}">
                      <a16:creationId xmlns:a16="http://schemas.microsoft.com/office/drawing/2014/main" id="{6C412FAF-F089-45D8-8A5C-C4B8D5AAD52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86943" y="1554731"/>
                  <a:ext cx="4886324" cy="130175"/>
                </a:xfrm>
                <a:prstGeom prst="leftRightArrow">
                  <a:avLst>
                    <a:gd name="adj1" fmla="val 50000"/>
                    <a:gd name="adj2" fmla="val 98876"/>
                  </a:avLst>
                </a:prstGeom>
                <a:solidFill>
                  <a:srgbClr val="FF0000"/>
                </a:solidFill>
                <a:ln w="25400">
                  <a:solidFill>
                    <a:schemeClr val="dk1">
                      <a:lumMod val="50000"/>
                      <a:lumOff val="0"/>
                    </a:schemeClr>
                  </a:solidFill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ctr" anchorCtr="0" upright="1">
                  <a:noAutofit/>
                </a:bodyPr>
                <a:lstStyle/>
                <a:p>
                  <a:endParaRPr lang="en-US" sz="3200"/>
                </a:p>
              </p:txBody>
            </p:sp>
          </p:grpSp>
          <p:sp>
            <p:nvSpPr>
              <p:cNvPr id="8" name="Rounded Rectangle 317">
                <a:extLst>
                  <a:ext uri="{FF2B5EF4-FFF2-40B4-BE49-F238E27FC236}">
                    <a16:creationId xmlns:a16="http://schemas.microsoft.com/office/drawing/2014/main" id="{26F0C078-8DCD-42E0-B985-10E34ED84EF6}"/>
                  </a:ext>
                </a:extLst>
              </p:cNvPr>
              <p:cNvSpPr/>
              <p:nvPr/>
            </p:nvSpPr>
            <p:spPr>
              <a:xfrm>
                <a:off x="195943" y="-4"/>
                <a:ext cx="2117725" cy="293370"/>
              </a:xfrm>
              <a:prstGeom prst="roundRect">
                <a:avLst/>
              </a:prstGeom>
              <a:solidFill>
                <a:scrgbClr r="0" g="0" b="0">
                  <a:alpha val="36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 dirty="0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TINGGI MINAT RENDAH</a:t>
                </a:r>
                <a:endParaRPr lang="en-US" dirty="0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9" name="Rounded Rectangle 318">
                <a:extLst>
                  <a:ext uri="{FF2B5EF4-FFF2-40B4-BE49-F238E27FC236}">
                    <a16:creationId xmlns:a16="http://schemas.microsoft.com/office/drawing/2014/main" id="{FD3DB134-CFBF-48EF-9296-166C1E60358B}"/>
                  </a:ext>
                </a:extLst>
              </p:cNvPr>
              <p:cNvSpPr/>
              <p:nvPr/>
            </p:nvSpPr>
            <p:spPr>
              <a:xfrm>
                <a:off x="2699657" y="0"/>
                <a:ext cx="2117725" cy="293370"/>
              </a:xfrm>
              <a:prstGeom prst="roundRect">
                <a:avLst/>
              </a:prstGeom>
              <a:solidFill>
                <a:scrgbClr r="0" g="0" b="0">
                  <a:alpha val="36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TINGGI MINAT TINGGI</a:t>
                </a:r>
                <a:endParaRPr lang="en-US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0" name="Rounded Rectangle 319">
                <a:extLst>
                  <a:ext uri="{FF2B5EF4-FFF2-40B4-BE49-F238E27FC236}">
                    <a16:creationId xmlns:a16="http://schemas.microsoft.com/office/drawing/2014/main" id="{DA1E8912-ACEF-42D9-B4D9-FCF868E94597}"/>
                  </a:ext>
                </a:extLst>
              </p:cNvPr>
              <p:cNvSpPr/>
              <p:nvPr/>
            </p:nvSpPr>
            <p:spPr>
              <a:xfrm>
                <a:off x="2808300" y="3261313"/>
                <a:ext cx="2117725" cy="355927"/>
              </a:xfrm>
              <a:prstGeom prst="roundRect">
                <a:avLst/>
              </a:prstGeom>
              <a:solidFill>
                <a:scrgbClr r="0" g="0" b="0">
                  <a:alpha val="36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RENDAH MINAT TINGGI</a:t>
                </a:r>
                <a:endParaRPr lang="en-US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  <p:sp>
            <p:nvSpPr>
              <p:cNvPr id="11" name="Rounded Rectangle 320">
                <a:extLst>
                  <a:ext uri="{FF2B5EF4-FFF2-40B4-BE49-F238E27FC236}">
                    <a16:creationId xmlns:a16="http://schemas.microsoft.com/office/drawing/2014/main" id="{BDF2E119-EA8B-4BB2-84FB-36EB2D7EDC9B}"/>
                  </a:ext>
                </a:extLst>
              </p:cNvPr>
              <p:cNvSpPr/>
              <p:nvPr/>
            </p:nvSpPr>
            <p:spPr>
              <a:xfrm>
                <a:off x="195943" y="3220887"/>
                <a:ext cx="2117725" cy="349738"/>
              </a:xfrm>
              <a:prstGeom prst="roundRect">
                <a:avLst/>
              </a:prstGeom>
              <a:solidFill>
                <a:scrgbClr r="0" g="0" b="0">
                  <a:alpha val="36000"/>
                </a:sc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100" b="1">
                    <a:effectLst/>
                    <a:latin typeface="Arial" panose="020B0604020202020204" pitchFamily="34" charset="0"/>
                    <a:ea typeface="Arial" panose="020B0604020202020204" pitchFamily="34" charset="0"/>
                  </a:rPr>
                  <a:t>PENGARUH RENDAH MINAT RENDAH</a:t>
                </a:r>
                <a:endParaRPr lang="en-US">
                  <a:effectLst/>
                  <a:latin typeface="Arial" panose="020B0604020202020204" pitchFamily="34" charset="0"/>
                  <a:ea typeface="Arial" panose="020B0604020202020204" pitchFamily="34" charset="0"/>
                </a:endParaRPr>
              </a:p>
            </p:txBody>
          </p:sp>
        </p:grpSp>
        <p:sp>
          <p:nvSpPr>
            <p:cNvPr id="6" name="Rounded Rectangle 321">
              <a:extLst>
                <a:ext uri="{FF2B5EF4-FFF2-40B4-BE49-F238E27FC236}">
                  <a16:creationId xmlns:a16="http://schemas.microsoft.com/office/drawing/2014/main" id="{5356D168-C89E-455F-A592-2EF2C769F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38" y="2549858"/>
              <a:ext cx="2236471" cy="1320933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67000"/>
              </a:srgbClr>
            </a:solidFill>
            <a:ln w="25400">
              <a:solidFill>
                <a:schemeClr val="dk1">
                  <a:lumMod val="100000"/>
                  <a:lumOff val="0"/>
                </a:schemeClr>
              </a:solidFill>
              <a:round/>
              <a:headEnd/>
              <a:tailEnd/>
            </a:ln>
          </p:spPr>
          <p:txBody>
            <a:bodyPr rot="0" vert="horz" wrap="square" lIns="91440" tIns="45720" rIns="91440" bIns="45720" anchor="ctr" anchorCtr="0" upright="1">
              <a:no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u="sng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APATHETICS</a:t>
              </a:r>
              <a:endPara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600" b="1" u="none" strike="noStrike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 </a:t>
              </a:r>
              <a:endPara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Tidak</a:t>
              </a:r>
              <a:r>
                <a:rPr lang="en-US" sz="1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Ada</a:t>
              </a:r>
              <a:endParaRPr lang="en-US" sz="20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531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ssicPhotoAlbum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70000"/>
                <a:satMod val="350000"/>
              </a:schemeClr>
            </a:gs>
          </a:gsLst>
          <a:path path="circle">
            <a:fillToRect l="51000" t="-20000" r="2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25000"/>
                <a:satMod val="350000"/>
              </a:schemeClr>
              <a:schemeClr val="phClr">
                <a:tint val="83000"/>
                <a:satMod val="115000"/>
              </a:schemeClr>
            </a:duotone>
          </a:blip>
          <a:tile tx="0" ty="0" sx="120000" sy="120000" flip="xy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ClassicPhotoAlbum</Template>
  <TotalTime>0</TotalTime>
  <Words>762</Words>
  <Application>Microsoft Office PowerPoint</Application>
  <PresentationFormat>On-screen Show (4:3)</PresentationFormat>
  <Paragraphs>178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Aharoni</vt:lpstr>
      <vt:lpstr>Arial</vt:lpstr>
      <vt:lpstr>Arial Narrow</vt:lpstr>
      <vt:lpstr>Calibri</vt:lpstr>
      <vt:lpstr>Century Schoolbook</vt:lpstr>
      <vt:lpstr>Corbel</vt:lpstr>
      <vt:lpstr>Georgia</vt:lpstr>
      <vt:lpstr>Times New Roman</vt:lpstr>
      <vt:lpstr>ClassicPhotoAlbum</vt:lpstr>
      <vt:lpstr>LAPORAN HASIL AKSI PERUBAHAN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Kuadran Stakeholder  (Sebelum Aksi Perubahan)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2019-09-29T13:48:25Z</dcterms:created>
  <dcterms:modified xsi:type="dcterms:W3CDTF">2021-04-29T16:02:51Z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LCID">
    <vt:i4>1033</vt:i4>
  </property>
  <property fmtid="{D5CDD505-2E9C-101B-9397-08002B2CF9AE}" pid="3" name="_Version">
    <vt:lpwstr>12.0.4518</vt:lpwstr>
  </property>
</Properties>
</file>